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298" r:id="rId5"/>
    <p:sldId id="352" r:id="rId6"/>
    <p:sldId id="345" r:id="rId7"/>
    <p:sldId id="353" r:id="rId8"/>
    <p:sldId id="348" r:id="rId9"/>
    <p:sldId id="346" r:id="rId10"/>
    <p:sldId id="350" r:id="rId11"/>
    <p:sldId id="354" r:id="rId12"/>
    <p:sldId id="355" r:id="rId13"/>
    <p:sldId id="363" r:id="rId14"/>
    <p:sldId id="351" r:id="rId15"/>
    <p:sldId id="362" r:id="rId16"/>
    <p:sldId id="358" r:id="rId17"/>
    <p:sldId id="361" r:id="rId18"/>
    <p:sldId id="360" r:id="rId19"/>
    <p:sldId id="359" r:id="rId20"/>
    <p:sldId id="364" r:id="rId21"/>
    <p:sldId id="357" r:id="rId22"/>
    <p:sldId id="356" r:id="rId23"/>
    <p:sldId id="368" r:id="rId24"/>
    <p:sldId id="369" r:id="rId25"/>
    <p:sldId id="371" r:id="rId26"/>
    <p:sldId id="366" r:id="rId27"/>
    <p:sldId id="365" r:id="rId28"/>
    <p:sldId id="349" r:id="rId29"/>
    <p:sldId id="372" r:id="rId30"/>
    <p:sldId id="374" r:id="rId31"/>
    <p:sldId id="375" r:id="rId32"/>
    <p:sldId id="373" r:id="rId33"/>
    <p:sldId id="376" r:id="rId34"/>
    <p:sldId id="377" r:id="rId35"/>
    <p:sldId id="378" r:id="rId36"/>
    <p:sldId id="379"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intro examples" id="{EAFC2341-9A9E-4C28-BFFA-6B825D0AC4BA}">
          <p14:sldIdLst>
            <p14:sldId id="298"/>
            <p14:sldId id="352"/>
            <p14:sldId id="345"/>
            <p14:sldId id="353"/>
            <p14:sldId id="348"/>
            <p14:sldId id="346"/>
            <p14:sldId id="350"/>
            <p14:sldId id="354"/>
            <p14:sldId id="355"/>
            <p14:sldId id="363"/>
            <p14:sldId id="351"/>
            <p14:sldId id="362"/>
            <p14:sldId id="358"/>
            <p14:sldId id="361"/>
            <p14:sldId id="360"/>
            <p14:sldId id="359"/>
            <p14:sldId id="364"/>
            <p14:sldId id="357"/>
            <p14:sldId id="356"/>
            <p14:sldId id="368"/>
            <p14:sldId id="369"/>
            <p14:sldId id="371"/>
            <p14:sldId id="366"/>
            <p14:sldId id="365"/>
            <p14:sldId id="349"/>
            <p14:sldId id="372"/>
            <p14:sldId id="374"/>
            <p14:sldId id="375"/>
            <p14:sldId id="373"/>
            <p14:sldId id="376"/>
            <p14:sldId id="377"/>
            <p14:sldId id="378"/>
            <p14:sldId id="379"/>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EB81"/>
    <a:srgbClr val="E6DCFF"/>
    <a:srgbClr val="0041F0"/>
    <a:srgbClr val="DCAFFF"/>
    <a:srgbClr val="FF50A0"/>
    <a:srgbClr val="FF3246"/>
    <a:srgbClr val="00FFFF"/>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24" autoAdjust="0"/>
  </p:normalViewPr>
  <p:slideViewPr>
    <p:cSldViewPr snapToGrid="0" showGuides="1">
      <p:cViewPr varScale="1">
        <p:scale>
          <a:sx n="66" d="100"/>
          <a:sy n="66" d="100"/>
        </p:scale>
        <p:origin x="668" y="3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3516" y="5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AD6713-3F45-42C1-BC1F-DAB40C451B66}"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E63FDA80-F5BA-46AE-948D-0FC98D570F95}">
      <dgm:prSet/>
      <dgm:spPr/>
      <dgm:t>
        <a:bodyPr/>
        <a:lstStyle/>
        <a:p>
          <a:r>
            <a:rPr lang="en-US"/>
            <a:t>DevOps is a methodology or a culture in the software development and IT industry. </a:t>
          </a:r>
        </a:p>
      </dgm:t>
    </dgm:pt>
    <dgm:pt modelId="{75920CA9-DA3A-466E-B1A7-5E7E354D178F}" type="parTrans" cxnId="{7E2E291D-8DBC-4CE5-9728-D8BEA81DD56B}">
      <dgm:prSet/>
      <dgm:spPr/>
      <dgm:t>
        <a:bodyPr/>
        <a:lstStyle/>
        <a:p>
          <a:endParaRPr lang="en-US"/>
        </a:p>
      </dgm:t>
    </dgm:pt>
    <dgm:pt modelId="{49454F9F-9A7D-4A16-A069-C88A2C68D779}" type="sibTrans" cxnId="{7E2E291D-8DBC-4CE5-9728-D8BEA81DD56B}">
      <dgm:prSet/>
      <dgm:spPr/>
      <dgm:t>
        <a:bodyPr/>
        <a:lstStyle/>
        <a:p>
          <a:endParaRPr lang="en-US"/>
        </a:p>
      </dgm:t>
    </dgm:pt>
    <dgm:pt modelId="{6E187E91-F099-43CE-9E22-032A7A35219E}">
      <dgm:prSet/>
      <dgm:spPr/>
      <dgm:t>
        <a:bodyPr/>
        <a:lstStyle/>
        <a:p>
          <a:r>
            <a:rPr lang="en-US"/>
            <a:t>Used as a set of practices and tools, DevOps integrates and automates the work of software development and IT operations as a means for improving and shortening the systems development life cycle.</a:t>
          </a:r>
        </a:p>
      </dgm:t>
    </dgm:pt>
    <dgm:pt modelId="{BC7808B3-47DC-4F26-95EF-D9B28ADDB6DD}" type="parTrans" cxnId="{912C9B75-0251-499C-AAE4-9B3BC6E93CC6}">
      <dgm:prSet/>
      <dgm:spPr/>
      <dgm:t>
        <a:bodyPr/>
        <a:lstStyle/>
        <a:p>
          <a:endParaRPr lang="en-US"/>
        </a:p>
      </dgm:t>
    </dgm:pt>
    <dgm:pt modelId="{53E2995E-1284-4909-88C4-334EEBEDAE94}" type="sibTrans" cxnId="{912C9B75-0251-499C-AAE4-9B3BC6E93CC6}">
      <dgm:prSet/>
      <dgm:spPr/>
      <dgm:t>
        <a:bodyPr/>
        <a:lstStyle/>
        <a:p>
          <a:endParaRPr lang="en-US"/>
        </a:p>
      </dgm:t>
    </dgm:pt>
    <dgm:pt modelId="{946D4845-A2C9-47A1-8886-1B09D5030BA3}">
      <dgm:prSet/>
      <dgm:spPr/>
      <dgm:t>
        <a:bodyPr/>
        <a:lstStyle/>
        <a:p>
          <a:r>
            <a:rPr lang="en-US"/>
            <a:t>DevOps is a collaboration between Development and IT Operations to make software production and Deployment in an automated &amp; repeatable way.</a:t>
          </a:r>
        </a:p>
      </dgm:t>
    </dgm:pt>
    <dgm:pt modelId="{044DD3F1-7D42-4515-98FD-50570246522E}" type="parTrans" cxnId="{2D9A047F-0113-4501-817A-28F8332A1AED}">
      <dgm:prSet/>
      <dgm:spPr/>
      <dgm:t>
        <a:bodyPr/>
        <a:lstStyle/>
        <a:p>
          <a:endParaRPr lang="en-US"/>
        </a:p>
      </dgm:t>
    </dgm:pt>
    <dgm:pt modelId="{2C2E4BA7-4921-4029-9C33-D96434AEA949}" type="sibTrans" cxnId="{2D9A047F-0113-4501-817A-28F8332A1AED}">
      <dgm:prSet/>
      <dgm:spPr/>
      <dgm:t>
        <a:bodyPr/>
        <a:lstStyle/>
        <a:p>
          <a:endParaRPr lang="en-US"/>
        </a:p>
      </dgm:t>
    </dgm:pt>
    <dgm:pt modelId="{18F88F4F-A144-4BDB-BF2B-903E86383ACE}" type="pres">
      <dgm:prSet presAssocID="{4EAD6713-3F45-42C1-BC1F-DAB40C451B66}" presName="outerComposite" presStyleCnt="0">
        <dgm:presLayoutVars>
          <dgm:chMax val="5"/>
          <dgm:dir/>
          <dgm:resizeHandles val="exact"/>
        </dgm:presLayoutVars>
      </dgm:prSet>
      <dgm:spPr/>
    </dgm:pt>
    <dgm:pt modelId="{9FA15DAE-8373-438D-B83A-4C24ECF104D7}" type="pres">
      <dgm:prSet presAssocID="{4EAD6713-3F45-42C1-BC1F-DAB40C451B66}" presName="dummyMaxCanvas" presStyleCnt="0">
        <dgm:presLayoutVars/>
      </dgm:prSet>
      <dgm:spPr/>
    </dgm:pt>
    <dgm:pt modelId="{6C5ED345-9C5F-4782-B5F2-D816E7C663EA}" type="pres">
      <dgm:prSet presAssocID="{4EAD6713-3F45-42C1-BC1F-DAB40C451B66}" presName="ThreeNodes_1" presStyleLbl="node1" presStyleIdx="0" presStyleCnt="3">
        <dgm:presLayoutVars>
          <dgm:bulletEnabled val="1"/>
        </dgm:presLayoutVars>
      </dgm:prSet>
      <dgm:spPr/>
    </dgm:pt>
    <dgm:pt modelId="{54E50655-C4A0-41D0-9CF1-6D4D0F241049}" type="pres">
      <dgm:prSet presAssocID="{4EAD6713-3F45-42C1-BC1F-DAB40C451B66}" presName="ThreeNodes_2" presStyleLbl="node1" presStyleIdx="1" presStyleCnt="3">
        <dgm:presLayoutVars>
          <dgm:bulletEnabled val="1"/>
        </dgm:presLayoutVars>
      </dgm:prSet>
      <dgm:spPr/>
    </dgm:pt>
    <dgm:pt modelId="{A116521A-F1EC-4461-9613-F429084202A9}" type="pres">
      <dgm:prSet presAssocID="{4EAD6713-3F45-42C1-BC1F-DAB40C451B66}" presName="ThreeNodes_3" presStyleLbl="node1" presStyleIdx="2" presStyleCnt="3">
        <dgm:presLayoutVars>
          <dgm:bulletEnabled val="1"/>
        </dgm:presLayoutVars>
      </dgm:prSet>
      <dgm:spPr/>
    </dgm:pt>
    <dgm:pt modelId="{054DCE99-AB1C-429D-ABDA-7F781E3FFEE0}" type="pres">
      <dgm:prSet presAssocID="{4EAD6713-3F45-42C1-BC1F-DAB40C451B66}" presName="ThreeConn_1-2" presStyleLbl="fgAccFollowNode1" presStyleIdx="0" presStyleCnt="2">
        <dgm:presLayoutVars>
          <dgm:bulletEnabled val="1"/>
        </dgm:presLayoutVars>
      </dgm:prSet>
      <dgm:spPr/>
    </dgm:pt>
    <dgm:pt modelId="{AE33E5D6-823D-4F16-85EF-F23416FB3D71}" type="pres">
      <dgm:prSet presAssocID="{4EAD6713-3F45-42C1-BC1F-DAB40C451B66}" presName="ThreeConn_2-3" presStyleLbl="fgAccFollowNode1" presStyleIdx="1" presStyleCnt="2">
        <dgm:presLayoutVars>
          <dgm:bulletEnabled val="1"/>
        </dgm:presLayoutVars>
      </dgm:prSet>
      <dgm:spPr/>
    </dgm:pt>
    <dgm:pt modelId="{C39D0874-214B-4F4D-BD24-6C24918A6DCD}" type="pres">
      <dgm:prSet presAssocID="{4EAD6713-3F45-42C1-BC1F-DAB40C451B66}" presName="ThreeNodes_1_text" presStyleLbl="node1" presStyleIdx="2" presStyleCnt="3">
        <dgm:presLayoutVars>
          <dgm:bulletEnabled val="1"/>
        </dgm:presLayoutVars>
      </dgm:prSet>
      <dgm:spPr/>
    </dgm:pt>
    <dgm:pt modelId="{B1132831-275D-4E67-AA64-0D3984676000}" type="pres">
      <dgm:prSet presAssocID="{4EAD6713-3F45-42C1-BC1F-DAB40C451B66}" presName="ThreeNodes_2_text" presStyleLbl="node1" presStyleIdx="2" presStyleCnt="3">
        <dgm:presLayoutVars>
          <dgm:bulletEnabled val="1"/>
        </dgm:presLayoutVars>
      </dgm:prSet>
      <dgm:spPr/>
    </dgm:pt>
    <dgm:pt modelId="{DCF9C52E-36F2-4AB8-ABBB-FFA296CCEB7D}" type="pres">
      <dgm:prSet presAssocID="{4EAD6713-3F45-42C1-BC1F-DAB40C451B66}" presName="ThreeNodes_3_text" presStyleLbl="node1" presStyleIdx="2" presStyleCnt="3">
        <dgm:presLayoutVars>
          <dgm:bulletEnabled val="1"/>
        </dgm:presLayoutVars>
      </dgm:prSet>
      <dgm:spPr/>
    </dgm:pt>
  </dgm:ptLst>
  <dgm:cxnLst>
    <dgm:cxn modelId="{5C969613-5BA0-438D-B536-53036D6F6132}" type="presOf" srcId="{53E2995E-1284-4909-88C4-334EEBEDAE94}" destId="{AE33E5D6-823D-4F16-85EF-F23416FB3D71}" srcOrd="0" destOrd="0" presId="urn:microsoft.com/office/officeart/2005/8/layout/vProcess5"/>
    <dgm:cxn modelId="{7E2E291D-8DBC-4CE5-9728-D8BEA81DD56B}" srcId="{4EAD6713-3F45-42C1-BC1F-DAB40C451B66}" destId="{E63FDA80-F5BA-46AE-948D-0FC98D570F95}" srcOrd="0" destOrd="0" parTransId="{75920CA9-DA3A-466E-B1A7-5E7E354D178F}" sibTransId="{49454F9F-9A7D-4A16-A069-C88A2C68D779}"/>
    <dgm:cxn modelId="{1A083160-0189-406D-A70F-EF189C8D39EA}" type="presOf" srcId="{E63FDA80-F5BA-46AE-948D-0FC98D570F95}" destId="{6C5ED345-9C5F-4782-B5F2-D816E7C663EA}" srcOrd="0" destOrd="0" presId="urn:microsoft.com/office/officeart/2005/8/layout/vProcess5"/>
    <dgm:cxn modelId="{912C9B75-0251-499C-AAE4-9B3BC6E93CC6}" srcId="{4EAD6713-3F45-42C1-BC1F-DAB40C451B66}" destId="{6E187E91-F099-43CE-9E22-032A7A35219E}" srcOrd="1" destOrd="0" parTransId="{BC7808B3-47DC-4F26-95EF-D9B28ADDB6DD}" sibTransId="{53E2995E-1284-4909-88C4-334EEBEDAE94}"/>
    <dgm:cxn modelId="{2D9A047F-0113-4501-817A-28F8332A1AED}" srcId="{4EAD6713-3F45-42C1-BC1F-DAB40C451B66}" destId="{946D4845-A2C9-47A1-8886-1B09D5030BA3}" srcOrd="2" destOrd="0" parTransId="{044DD3F1-7D42-4515-98FD-50570246522E}" sibTransId="{2C2E4BA7-4921-4029-9C33-D96434AEA949}"/>
    <dgm:cxn modelId="{6CC25188-6F27-4B91-BC45-AA2FA2A805F6}" type="presOf" srcId="{6E187E91-F099-43CE-9E22-032A7A35219E}" destId="{54E50655-C4A0-41D0-9CF1-6D4D0F241049}" srcOrd="0" destOrd="0" presId="urn:microsoft.com/office/officeart/2005/8/layout/vProcess5"/>
    <dgm:cxn modelId="{87E9CEA0-243D-44E7-BA79-19EF3058AE97}" type="presOf" srcId="{4EAD6713-3F45-42C1-BC1F-DAB40C451B66}" destId="{18F88F4F-A144-4BDB-BF2B-903E86383ACE}" srcOrd="0" destOrd="0" presId="urn:microsoft.com/office/officeart/2005/8/layout/vProcess5"/>
    <dgm:cxn modelId="{03D1BAB6-8C09-4158-BEA3-FCD935F4D1EE}" type="presOf" srcId="{6E187E91-F099-43CE-9E22-032A7A35219E}" destId="{B1132831-275D-4E67-AA64-0D3984676000}" srcOrd="1" destOrd="0" presId="urn:microsoft.com/office/officeart/2005/8/layout/vProcess5"/>
    <dgm:cxn modelId="{FEC6FDD1-F286-4946-8D83-C5FDBBDCCC13}" type="presOf" srcId="{E63FDA80-F5BA-46AE-948D-0FC98D570F95}" destId="{C39D0874-214B-4F4D-BD24-6C24918A6DCD}" srcOrd="1" destOrd="0" presId="urn:microsoft.com/office/officeart/2005/8/layout/vProcess5"/>
    <dgm:cxn modelId="{0FE66CD7-66D3-4805-8A08-61A9D5944645}" type="presOf" srcId="{946D4845-A2C9-47A1-8886-1B09D5030BA3}" destId="{DCF9C52E-36F2-4AB8-ABBB-FFA296CCEB7D}" srcOrd="1" destOrd="0" presId="urn:microsoft.com/office/officeart/2005/8/layout/vProcess5"/>
    <dgm:cxn modelId="{BFF8AAE5-7320-424A-BDB5-8EF6D69E5C1C}" type="presOf" srcId="{49454F9F-9A7D-4A16-A069-C88A2C68D779}" destId="{054DCE99-AB1C-429D-ABDA-7F781E3FFEE0}" srcOrd="0" destOrd="0" presId="urn:microsoft.com/office/officeart/2005/8/layout/vProcess5"/>
    <dgm:cxn modelId="{C5101CF7-FDE7-4CF3-A4E7-FE70A620BA01}" type="presOf" srcId="{946D4845-A2C9-47A1-8886-1B09D5030BA3}" destId="{A116521A-F1EC-4461-9613-F429084202A9}" srcOrd="0" destOrd="0" presId="urn:microsoft.com/office/officeart/2005/8/layout/vProcess5"/>
    <dgm:cxn modelId="{8806EEB2-EAB4-43FC-AEC1-A94D45324B59}" type="presParOf" srcId="{18F88F4F-A144-4BDB-BF2B-903E86383ACE}" destId="{9FA15DAE-8373-438D-B83A-4C24ECF104D7}" srcOrd="0" destOrd="0" presId="urn:microsoft.com/office/officeart/2005/8/layout/vProcess5"/>
    <dgm:cxn modelId="{BD068953-24A9-4E94-80C3-E765E78F7EE3}" type="presParOf" srcId="{18F88F4F-A144-4BDB-BF2B-903E86383ACE}" destId="{6C5ED345-9C5F-4782-B5F2-D816E7C663EA}" srcOrd="1" destOrd="0" presId="urn:microsoft.com/office/officeart/2005/8/layout/vProcess5"/>
    <dgm:cxn modelId="{BBCE8B6C-C55D-4AC6-91BB-3226468A8A7A}" type="presParOf" srcId="{18F88F4F-A144-4BDB-BF2B-903E86383ACE}" destId="{54E50655-C4A0-41D0-9CF1-6D4D0F241049}" srcOrd="2" destOrd="0" presId="urn:microsoft.com/office/officeart/2005/8/layout/vProcess5"/>
    <dgm:cxn modelId="{CF8984DA-77FC-47A5-B6CC-87D71AC8989F}" type="presParOf" srcId="{18F88F4F-A144-4BDB-BF2B-903E86383ACE}" destId="{A116521A-F1EC-4461-9613-F429084202A9}" srcOrd="3" destOrd="0" presId="urn:microsoft.com/office/officeart/2005/8/layout/vProcess5"/>
    <dgm:cxn modelId="{054AE6E8-6C1F-416A-A66E-2B7342765337}" type="presParOf" srcId="{18F88F4F-A144-4BDB-BF2B-903E86383ACE}" destId="{054DCE99-AB1C-429D-ABDA-7F781E3FFEE0}" srcOrd="4" destOrd="0" presId="urn:microsoft.com/office/officeart/2005/8/layout/vProcess5"/>
    <dgm:cxn modelId="{19F535FF-4B86-4DDF-BF26-D513961C9C6A}" type="presParOf" srcId="{18F88F4F-A144-4BDB-BF2B-903E86383ACE}" destId="{AE33E5D6-823D-4F16-85EF-F23416FB3D71}" srcOrd="5" destOrd="0" presId="urn:microsoft.com/office/officeart/2005/8/layout/vProcess5"/>
    <dgm:cxn modelId="{8CC782D5-C3DC-4C3B-BC9C-060A32C6C883}" type="presParOf" srcId="{18F88F4F-A144-4BDB-BF2B-903E86383ACE}" destId="{C39D0874-214B-4F4D-BD24-6C24918A6DCD}" srcOrd="6" destOrd="0" presId="urn:microsoft.com/office/officeart/2005/8/layout/vProcess5"/>
    <dgm:cxn modelId="{3BCA1C9D-4EAC-4A02-A52E-C5DFB43ECDE9}" type="presParOf" srcId="{18F88F4F-A144-4BDB-BF2B-903E86383ACE}" destId="{B1132831-275D-4E67-AA64-0D3984676000}" srcOrd="7" destOrd="0" presId="urn:microsoft.com/office/officeart/2005/8/layout/vProcess5"/>
    <dgm:cxn modelId="{BEF19907-6D81-4018-9E28-AEC806B65681}" type="presParOf" srcId="{18F88F4F-A144-4BDB-BF2B-903E86383ACE}" destId="{DCF9C52E-36F2-4AB8-ABBB-FFA296CCEB7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B3531F-272B-4D1A-882A-22915094E97F}"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US"/>
        </a:p>
      </dgm:t>
    </dgm:pt>
    <dgm:pt modelId="{D62C30BB-BF57-4D27-ABB4-CBA4F86F9035}">
      <dgm:prSet/>
      <dgm:spPr/>
      <dgm:t>
        <a:bodyPr/>
        <a:lstStyle/>
        <a:p>
          <a:r>
            <a:rPr lang="en-US" b="1" i="0"/>
            <a:t>What is continuous integration (CI)?</a:t>
          </a:r>
          <a:endParaRPr lang="en-US"/>
        </a:p>
      </dgm:t>
    </dgm:pt>
    <dgm:pt modelId="{E8C471F4-D549-4EC1-B892-6C77D9638F27}" type="parTrans" cxnId="{277F26F3-0704-409D-AB1E-DEB64810D499}">
      <dgm:prSet/>
      <dgm:spPr/>
      <dgm:t>
        <a:bodyPr/>
        <a:lstStyle/>
        <a:p>
          <a:endParaRPr lang="en-US"/>
        </a:p>
      </dgm:t>
    </dgm:pt>
    <dgm:pt modelId="{F8815986-465F-4154-BE39-591B921B6060}" type="sibTrans" cxnId="{277F26F3-0704-409D-AB1E-DEB64810D499}">
      <dgm:prSet/>
      <dgm:spPr/>
      <dgm:t>
        <a:bodyPr/>
        <a:lstStyle/>
        <a:p>
          <a:endParaRPr lang="en-US"/>
        </a:p>
      </dgm:t>
    </dgm:pt>
    <dgm:pt modelId="{9BF505A6-86E5-416E-9E2A-819A2397293B}">
      <dgm:prSet/>
      <dgm:spPr/>
      <dgm:t>
        <a:bodyPr/>
        <a:lstStyle/>
        <a:p>
          <a:r>
            <a:rPr lang="en-US" b="0" i="0"/>
            <a:t>Continuous integration is the practice of integrating all your code changes into the main branch of a shared source code repository early and often, automatically testing each change when you commit or merge them, and automatically kicking off a build, enabling easier identification and resolution of errors and security issues in the development process.</a:t>
          </a:r>
          <a:endParaRPr lang="en-US"/>
        </a:p>
      </dgm:t>
    </dgm:pt>
    <dgm:pt modelId="{5178A347-A05E-487B-8B60-2401FDEE096A}" type="parTrans" cxnId="{5FFED240-3647-42AF-863B-687DCE99394C}">
      <dgm:prSet/>
      <dgm:spPr/>
      <dgm:t>
        <a:bodyPr/>
        <a:lstStyle/>
        <a:p>
          <a:endParaRPr lang="en-US"/>
        </a:p>
      </dgm:t>
    </dgm:pt>
    <dgm:pt modelId="{07D77DD9-8B22-44C1-868F-C097EA496524}" type="sibTrans" cxnId="{5FFED240-3647-42AF-863B-687DCE99394C}">
      <dgm:prSet/>
      <dgm:spPr/>
      <dgm:t>
        <a:bodyPr/>
        <a:lstStyle/>
        <a:p>
          <a:endParaRPr lang="en-US"/>
        </a:p>
      </dgm:t>
    </dgm:pt>
    <dgm:pt modelId="{47EB09B6-C976-48DB-8D72-95B1E24398DB}">
      <dgm:prSet/>
      <dgm:spPr/>
      <dgm:t>
        <a:bodyPr/>
        <a:lstStyle/>
        <a:p>
          <a:r>
            <a:rPr lang="en-US" b="0" i="0"/>
            <a:t>Regular merging of changes and automatic testing reduces code conflict and allows for bug and security fixes. </a:t>
          </a:r>
          <a:endParaRPr lang="en-US"/>
        </a:p>
      </dgm:t>
    </dgm:pt>
    <dgm:pt modelId="{8442146C-587E-468B-9D92-06F0D492D191}" type="parTrans" cxnId="{BE23DEB1-68CA-4F65-9BEF-06A8DCD1226D}">
      <dgm:prSet/>
      <dgm:spPr/>
      <dgm:t>
        <a:bodyPr/>
        <a:lstStyle/>
        <a:p>
          <a:endParaRPr lang="en-US"/>
        </a:p>
      </dgm:t>
    </dgm:pt>
    <dgm:pt modelId="{058AD6A3-A62B-4794-A609-AD140974A305}" type="sibTrans" cxnId="{BE23DEB1-68CA-4F65-9BEF-06A8DCD1226D}">
      <dgm:prSet/>
      <dgm:spPr/>
      <dgm:t>
        <a:bodyPr/>
        <a:lstStyle/>
        <a:p>
          <a:endParaRPr lang="en-US"/>
        </a:p>
      </dgm:t>
    </dgm:pt>
    <dgm:pt modelId="{6A909D9A-F3DF-438F-BEDE-D7D4F062E967}">
      <dgm:prSet/>
      <dgm:spPr/>
      <dgm:t>
        <a:bodyPr/>
        <a:lstStyle/>
        <a:p>
          <a:r>
            <a:rPr lang="en-US" b="0" i="0"/>
            <a:t>Common code validation processes involve static code analysis that verifies the quality of the code, automated CI routines, and a version control system to track changes so you know the version of the code used and ensure code quality.</a:t>
          </a:r>
          <a:endParaRPr lang="en-US"/>
        </a:p>
      </dgm:t>
    </dgm:pt>
    <dgm:pt modelId="{4622D1D5-760E-4BB9-913F-6CA3D9712135}" type="parTrans" cxnId="{B5379FC9-CAF1-46F7-88DD-A5FCC6FEF6C6}">
      <dgm:prSet/>
      <dgm:spPr/>
      <dgm:t>
        <a:bodyPr/>
        <a:lstStyle/>
        <a:p>
          <a:endParaRPr lang="en-US"/>
        </a:p>
      </dgm:t>
    </dgm:pt>
    <dgm:pt modelId="{9B578B65-D56E-4132-905A-9D9FC13E7B87}" type="sibTrans" cxnId="{B5379FC9-CAF1-46F7-88DD-A5FCC6FEF6C6}">
      <dgm:prSet/>
      <dgm:spPr/>
      <dgm:t>
        <a:bodyPr/>
        <a:lstStyle/>
        <a:p>
          <a:endParaRPr lang="en-US"/>
        </a:p>
      </dgm:t>
    </dgm:pt>
    <dgm:pt modelId="{12C8F902-FF2B-43E7-8D75-CEBA952B2A91}" type="pres">
      <dgm:prSet presAssocID="{0CB3531F-272B-4D1A-882A-22915094E97F}" presName="linear" presStyleCnt="0">
        <dgm:presLayoutVars>
          <dgm:animLvl val="lvl"/>
          <dgm:resizeHandles val="exact"/>
        </dgm:presLayoutVars>
      </dgm:prSet>
      <dgm:spPr/>
    </dgm:pt>
    <dgm:pt modelId="{D5103C4C-7632-481B-814E-DA8F8BD7FE35}" type="pres">
      <dgm:prSet presAssocID="{D62C30BB-BF57-4D27-ABB4-CBA4F86F9035}" presName="parentText" presStyleLbl="node1" presStyleIdx="0" presStyleCnt="4">
        <dgm:presLayoutVars>
          <dgm:chMax val="0"/>
          <dgm:bulletEnabled val="1"/>
        </dgm:presLayoutVars>
      </dgm:prSet>
      <dgm:spPr/>
    </dgm:pt>
    <dgm:pt modelId="{D6A3061B-F489-48E4-813A-C0935A61F1E7}" type="pres">
      <dgm:prSet presAssocID="{F8815986-465F-4154-BE39-591B921B6060}" presName="spacer" presStyleCnt="0"/>
      <dgm:spPr/>
    </dgm:pt>
    <dgm:pt modelId="{3BC42242-8542-4A65-8B69-B389FF93B1B8}" type="pres">
      <dgm:prSet presAssocID="{9BF505A6-86E5-416E-9E2A-819A2397293B}" presName="parentText" presStyleLbl="node1" presStyleIdx="1" presStyleCnt="4">
        <dgm:presLayoutVars>
          <dgm:chMax val="0"/>
          <dgm:bulletEnabled val="1"/>
        </dgm:presLayoutVars>
      </dgm:prSet>
      <dgm:spPr/>
    </dgm:pt>
    <dgm:pt modelId="{B2F45B87-294E-4BF9-8DF1-8ED23FD20CCD}" type="pres">
      <dgm:prSet presAssocID="{07D77DD9-8B22-44C1-868F-C097EA496524}" presName="spacer" presStyleCnt="0"/>
      <dgm:spPr/>
    </dgm:pt>
    <dgm:pt modelId="{E76FB5CB-74B8-4CC1-BA51-AA1956BA270E}" type="pres">
      <dgm:prSet presAssocID="{47EB09B6-C976-48DB-8D72-95B1E24398DB}" presName="parentText" presStyleLbl="node1" presStyleIdx="2" presStyleCnt="4">
        <dgm:presLayoutVars>
          <dgm:chMax val="0"/>
          <dgm:bulletEnabled val="1"/>
        </dgm:presLayoutVars>
      </dgm:prSet>
      <dgm:spPr/>
    </dgm:pt>
    <dgm:pt modelId="{49EAEDBF-0F47-4818-8D24-00A5A74A96D0}" type="pres">
      <dgm:prSet presAssocID="{058AD6A3-A62B-4794-A609-AD140974A305}" presName="spacer" presStyleCnt="0"/>
      <dgm:spPr/>
    </dgm:pt>
    <dgm:pt modelId="{3490C265-4A19-4C49-A22B-B8A07EDB6EBC}" type="pres">
      <dgm:prSet presAssocID="{6A909D9A-F3DF-438F-BEDE-D7D4F062E967}" presName="parentText" presStyleLbl="node1" presStyleIdx="3" presStyleCnt="4">
        <dgm:presLayoutVars>
          <dgm:chMax val="0"/>
          <dgm:bulletEnabled val="1"/>
        </dgm:presLayoutVars>
      </dgm:prSet>
      <dgm:spPr/>
    </dgm:pt>
  </dgm:ptLst>
  <dgm:cxnLst>
    <dgm:cxn modelId="{5FFED240-3647-42AF-863B-687DCE99394C}" srcId="{0CB3531F-272B-4D1A-882A-22915094E97F}" destId="{9BF505A6-86E5-416E-9E2A-819A2397293B}" srcOrd="1" destOrd="0" parTransId="{5178A347-A05E-487B-8B60-2401FDEE096A}" sibTransId="{07D77DD9-8B22-44C1-868F-C097EA496524}"/>
    <dgm:cxn modelId="{FD033E5B-9589-4591-AA27-79CB10EE506B}" type="presOf" srcId="{D62C30BB-BF57-4D27-ABB4-CBA4F86F9035}" destId="{D5103C4C-7632-481B-814E-DA8F8BD7FE35}" srcOrd="0" destOrd="0" presId="urn:microsoft.com/office/officeart/2005/8/layout/vList2"/>
    <dgm:cxn modelId="{0E480796-2800-4C52-B19F-B738C120851D}" type="presOf" srcId="{9BF505A6-86E5-416E-9E2A-819A2397293B}" destId="{3BC42242-8542-4A65-8B69-B389FF93B1B8}" srcOrd="0" destOrd="0" presId="urn:microsoft.com/office/officeart/2005/8/layout/vList2"/>
    <dgm:cxn modelId="{BE23DEB1-68CA-4F65-9BEF-06A8DCD1226D}" srcId="{0CB3531F-272B-4D1A-882A-22915094E97F}" destId="{47EB09B6-C976-48DB-8D72-95B1E24398DB}" srcOrd="2" destOrd="0" parTransId="{8442146C-587E-468B-9D92-06F0D492D191}" sibTransId="{058AD6A3-A62B-4794-A609-AD140974A305}"/>
    <dgm:cxn modelId="{C3EB51C3-4065-4E3D-B78B-E6C384D88BDF}" type="presOf" srcId="{6A909D9A-F3DF-438F-BEDE-D7D4F062E967}" destId="{3490C265-4A19-4C49-A22B-B8A07EDB6EBC}" srcOrd="0" destOrd="0" presId="urn:microsoft.com/office/officeart/2005/8/layout/vList2"/>
    <dgm:cxn modelId="{80AF46C9-F8C3-4F8E-9440-0E6CECECFFEB}" type="presOf" srcId="{47EB09B6-C976-48DB-8D72-95B1E24398DB}" destId="{E76FB5CB-74B8-4CC1-BA51-AA1956BA270E}" srcOrd="0" destOrd="0" presId="urn:microsoft.com/office/officeart/2005/8/layout/vList2"/>
    <dgm:cxn modelId="{B5379FC9-CAF1-46F7-88DD-A5FCC6FEF6C6}" srcId="{0CB3531F-272B-4D1A-882A-22915094E97F}" destId="{6A909D9A-F3DF-438F-BEDE-D7D4F062E967}" srcOrd="3" destOrd="0" parTransId="{4622D1D5-760E-4BB9-913F-6CA3D9712135}" sibTransId="{9B578B65-D56E-4132-905A-9D9FC13E7B87}"/>
    <dgm:cxn modelId="{258787DA-B90F-4B7C-8976-4C40237AC64F}" type="presOf" srcId="{0CB3531F-272B-4D1A-882A-22915094E97F}" destId="{12C8F902-FF2B-43E7-8D75-CEBA952B2A91}" srcOrd="0" destOrd="0" presId="urn:microsoft.com/office/officeart/2005/8/layout/vList2"/>
    <dgm:cxn modelId="{277F26F3-0704-409D-AB1E-DEB64810D499}" srcId="{0CB3531F-272B-4D1A-882A-22915094E97F}" destId="{D62C30BB-BF57-4D27-ABB4-CBA4F86F9035}" srcOrd="0" destOrd="0" parTransId="{E8C471F4-D549-4EC1-B892-6C77D9638F27}" sibTransId="{F8815986-465F-4154-BE39-591B921B6060}"/>
    <dgm:cxn modelId="{4F9300CE-DA9B-4E8A-9025-C775D43A93DC}" type="presParOf" srcId="{12C8F902-FF2B-43E7-8D75-CEBA952B2A91}" destId="{D5103C4C-7632-481B-814E-DA8F8BD7FE35}" srcOrd="0" destOrd="0" presId="urn:microsoft.com/office/officeart/2005/8/layout/vList2"/>
    <dgm:cxn modelId="{2E4200F2-6F0E-465F-A7BA-09AD8454891A}" type="presParOf" srcId="{12C8F902-FF2B-43E7-8D75-CEBA952B2A91}" destId="{D6A3061B-F489-48E4-813A-C0935A61F1E7}" srcOrd="1" destOrd="0" presId="urn:microsoft.com/office/officeart/2005/8/layout/vList2"/>
    <dgm:cxn modelId="{6095ECB4-DA90-40D3-92C9-2041BB2C2ACE}" type="presParOf" srcId="{12C8F902-FF2B-43E7-8D75-CEBA952B2A91}" destId="{3BC42242-8542-4A65-8B69-B389FF93B1B8}" srcOrd="2" destOrd="0" presId="urn:microsoft.com/office/officeart/2005/8/layout/vList2"/>
    <dgm:cxn modelId="{052AFA5B-9246-468A-A447-F070E6D78021}" type="presParOf" srcId="{12C8F902-FF2B-43E7-8D75-CEBA952B2A91}" destId="{B2F45B87-294E-4BF9-8DF1-8ED23FD20CCD}" srcOrd="3" destOrd="0" presId="urn:microsoft.com/office/officeart/2005/8/layout/vList2"/>
    <dgm:cxn modelId="{5CE07A22-DA3F-4E76-BAA7-3CE2DA1A4102}" type="presParOf" srcId="{12C8F902-FF2B-43E7-8D75-CEBA952B2A91}" destId="{E76FB5CB-74B8-4CC1-BA51-AA1956BA270E}" srcOrd="4" destOrd="0" presId="urn:microsoft.com/office/officeart/2005/8/layout/vList2"/>
    <dgm:cxn modelId="{9EE69AD2-D439-41A1-A6A7-30F80C21D4B5}" type="presParOf" srcId="{12C8F902-FF2B-43E7-8D75-CEBA952B2A91}" destId="{49EAEDBF-0F47-4818-8D24-00A5A74A96D0}" srcOrd="5" destOrd="0" presId="urn:microsoft.com/office/officeart/2005/8/layout/vList2"/>
    <dgm:cxn modelId="{8E6967DB-C70C-4ECD-9189-54DD04ABFC86}" type="presParOf" srcId="{12C8F902-FF2B-43E7-8D75-CEBA952B2A91}" destId="{3490C265-4A19-4C49-A22B-B8A07EDB6EB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507524-460E-4C60-95E6-5FBDCBD40A05}" type="doc">
      <dgm:prSet loTypeId="urn:microsoft.com/office/officeart/2005/8/layout/vList2" loCatId="list" qsTypeId="urn:microsoft.com/office/officeart/2005/8/quickstyle/simple2" qsCatId="simple" csTypeId="urn:microsoft.com/office/officeart/2005/8/colors/accent1_2" csCatId="accent1"/>
      <dgm:spPr/>
      <dgm:t>
        <a:bodyPr/>
        <a:lstStyle/>
        <a:p>
          <a:endParaRPr lang="en-US"/>
        </a:p>
      </dgm:t>
    </dgm:pt>
    <dgm:pt modelId="{106BB57E-71F7-438A-A2A2-ED4E51D0E36C}">
      <dgm:prSet/>
      <dgm:spPr/>
      <dgm:t>
        <a:bodyPr/>
        <a:lstStyle/>
        <a:p>
          <a:r>
            <a:rPr lang="en-US" b="0" i="0"/>
            <a:t>Continuous delivery (CD) is a software development practice that automates infrastructure provisioning and application release. </a:t>
          </a:r>
          <a:endParaRPr lang="en-US"/>
        </a:p>
      </dgm:t>
    </dgm:pt>
    <dgm:pt modelId="{D14EEC15-4391-42E5-9EF9-E30C1B9E757F}" type="parTrans" cxnId="{414818CD-1737-479D-B50C-70FDD0C7596C}">
      <dgm:prSet/>
      <dgm:spPr/>
      <dgm:t>
        <a:bodyPr/>
        <a:lstStyle/>
        <a:p>
          <a:endParaRPr lang="en-US"/>
        </a:p>
      </dgm:t>
    </dgm:pt>
    <dgm:pt modelId="{2665E598-1A24-40F0-A61D-8D495A15694B}" type="sibTrans" cxnId="{414818CD-1737-479D-B50C-70FDD0C7596C}">
      <dgm:prSet/>
      <dgm:spPr/>
      <dgm:t>
        <a:bodyPr/>
        <a:lstStyle/>
        <a:p>
          <a:endParaRPr lang="en-US"/>
        </a:p>
      </dgm:t>
    </dgm:pt>
    <dgm:pt modelId="{56778ECB-D41D-403D-87AC-61C1D1E1A01F}">
      <dgm:prSet/>
      <dgm:spPr/>
      <dgm:t>
        <a:bodyPr/>
        <a:lstStyle/>
        <a:p>
          <a:r>
            <a:rPr lang="en-US" b="0" i="0" dirty="0"/>
            <a:t>Once code has been tested and built as part of the CI process, CD takes over during the final stages to ensure it's packaged with everything it needs to deploy to any environment at any time.</a:t>
          </a:r>
          <a:endParaRPr lang="en-US" dirty="0"/>
        </a:p>
      </dgm:t>
    </dgm:pt>
    <dgm:pt modelId="{39D4FFF4-9A73-4165-B7C6-EABD7D1272F0}" type="parTrans" cxnId="{761E0678-6C81-4B94-85F8-5A1229570032}">
      <dgm:prSet/>
      <dgm:spPr/>
      <dgm:t>
        <a:bodyPr/>
        <a:lstStyle/>
        <a:p>
          <a:endParaRPr lang="en-US"/>
        </a:p>
      </dgm:t>
    </dgm:pt>
    <dgm:pt modelId="{48083529-A63C-43DC-82F9-46ACE4025A56}" type="sibTrans" cxnId="{761E0678-6C81-4B94-85F8-5A1229570032}">
      <dgm:prSet/>
      <dgm:spPr/>
      <dgm:t>
        <a:bodyPr/>
        <a:lstStyle/>
        <a:p>
          <a:endParaRPr lang="en-US"/>
        </a:p>
      </dgm:t>
    </dgm:pt>
    <dgm:pt modelId="{FD07570A-5930-4AC3-B16B-E5F3E6D96528}">
      <dgm:prSet/>
      <dgm:spPr/>
      <dgm:t>
        <a:bodyPr/>
        <a:lstStyle/>
        <a:p>
          <a:r>
            <a:rPr lang="en-US" b="0" i="0"/>
            <a:t>It covers everything from infrastructure provisioning to deployment to testing or production environments. </a:t>
          </a:r>
          <a:endParaRPr lang="en-US"/>
        </a:p>
      </dgm:t>
    </dgm:pt>
    <dgm:pt modelId="{E0A81E14-ECF2-4D0F-B0E7-79898DB91839}" type="parTrans" cxnId="{63DBB467-8B84-4CA6-AF09-7AEEAE73631B}">
      <dgm:prSet/>
      <dgm:spPr/>
      <dgm:t>
        <a:bodyPr/>
        <a:lstStyle/>
        <a:p>
          <a:endParaRPr lang="en-US"/>
        </a:p>
      </dgm:t>
    </dgm:pt>
    <dgm:pt modelId="{61C04319-8226-4B85-95ED-CE2C9D8A02B7}" type="sibTrans" cxnId="{63DBB467-8B84-4CA6-AF09-7AEEAE73631B}">
      <dgm:prSet/>
      <dgm:spPr/>
      <dgm:t>
        <a:bodyPr/>
        <a:lstStyle/>
        <a:p>
          <a:endParaRPr lang="en-US"/>
        </a:p>
      </dgm:t>
    </dgm:pt>
    <dgm:pt modelId="{2D895217-1154-427F-8219-86F950130DB9}">
      <dgm:prSet/>
      <dgm:spPr/>
      <dgm:t>
        <a:bodyPr/>
        <a:lstStyle/>
        <a:p>
          <a:r>
            <a:rPr lang="en-US" b="0" i="0"/>
            <a:t>CD allows software to be deployed to production at any time and can be triggered manually or automated in continuous deployment.</a:t>
          </a:r>
          <a:endParaRPr lang="en-US"/>
        </a:p>
      </dgm:t>
    </dgm:pt>
    <dgm:pt modelId="{3743ED3A-FB0F-4ABD-B6DF-A07C0682AC23}" type="parTrans" cxnId="{53E5C61D-25E5-475A-89F3-D1484F25A82E}">
      <dgm:prSet/>
      <dgm:spPr/>
      <dgm:t>
        <a:bodyPr/>
        <a:lstStyle/>
        <a:p>
          <a:endParaRPr lang="en-US"/>
        </a:p>
      </dgm:t>
    </dgm:pt>
    <dgm:pt modelId="{C5D12263-9906-41ED-9819-7A00061FA5CE}" type="sibTrans" cxnId="{53E5C61D-25E5-475A-89F3-D1484F25A82E}">
      <dgm:prSet/>
      <dgm:spPr/>
      <dgm:t>
        <a:bodyPr/>
        <a:lstStyle/>
        <a:p>
          <a:endParaRPr lang="en-US"/>
        </a:p>
      </dgm:t>
    </dgm:pt>
    <dgm:pt modelId="{14998109-431F-44C2-9A14-4E0265D83407}" type="pres">
      <dgm:prSet presAssocID="{4D507524-460E-4C60-95E6-5FBDCBD40A05}" presName="linear" presStyleCnt="0">
        <dgm:presLayoutVars>
          <dgm:animLvl val="lvl"/>
          <dgm:resizeHandles val="exact"/>
        </dgm:presLayoutVars>
      </dgm:prSet>
      <dgm:spPr/>
    </dgm:pt>
    <dgm:pt modelId="{175A926E-6FB8-472F-80ED-3E1652278A2C}" type="pres">
      <dgm:prSet presAssocID="{106BB57E-71F7-438A-A2A2-ED4E51D0E36C}" presName="parentText" presStyleLbl="node1" presStyleIdx="0" presStyleCnt="4">
        <dgm:presLayoutVars>
          <dgm:chMax val="0"/>
          <dgm:bulletEnabled val="1"/>
        </dgm:presLayoutVars>
      </dgm:prSet>
      <dgm:spPr/>
    </dgm:pt>
    <dgm:pt modelId="{C97D6C59-66E7-4A9C-BEF3-2E4D8AA3E289}" type="pres">
      <dgm:prSet presAssocID="{2665E598-1A24-40F0-A61D-8D495A15694B}" presName="spacer" presStyleCnt="0"/>
      <dgm:spPr/>
    </dgm:pt>
    <dgm:pt modelId="{FEBE896C-C37C-441F-861A-5333BD540A96}" type="pres">
      <dgm:prSet presAssocID="{56778ECB-D41D-403D-87AC-61C1D1E1A01F}" presName="parentText" presStyleLbl="node1" presStyleIdx="1" presStyleCnt="4">
        <dgm:presLayoutVars>
          <dgm:chMax val="0"/>
          <dgm:bulletEnabled val="1"/>
        </dgm:presLayoutVars>
      </dgm:prSet>
      <dgm:spPr/>
    </dgm:pt>
    <dgm:pt modelId="{6FA93239-867A-42BF-913D-35ED060BD7C1}" type="pres">
      <dgm:prSet presAssocID="{48083529-A63C-43DC-82F9-46ACE4025A56}" presName="spacer" presStyleCnt="0"/>
      <dgm:spPr/>
    </dgm:pt>
    <dgm:pt modelId="{68D004BC-F658-48FE-8BEA-46E60F17976A}" type="pres">
      <dgm:prSet presAssocID="{FD07570A-5930-4AC3-B16B-E5F3E6D96528}" presName="parentText" presStyleLbl="node1" presStyleIdx="2" presStyleCnt="4">
        <dgm:presLayoutVars>
          <dgm:chMax val="0"/>
          <dgm:bulletEnabled val="1"/>
        </dgm:presLayoutVars>
      </dgm:prSet>
      <dgm:spPr/>
    </dgm:pt>
    <dgm:pt modelId="{CFA5314D-9328-4870-9998-0A24F67D32D3}" type="pres">
      <dgm:prSet presAssocID="{61C04319-8226-4B85-95ED-CE2C9D8A02B7}" presName="spacer" presStyleCnt="0"/>
      <dgm:spPr/>
    </dgm:pt>
    <dgm:pt modelId="{1A271A0F-150B-4437-AE8E-99DCCA2B38B8}" type="pres">
      <dgm:prSet presAssocID="{2D895217-1154-427F-8219-86F950130DB9}" presName="parentText" presStyleLbl="node1" presStyleIdx="3" presStyleCnt="4">
        <dgm:presLayoutVars>
          <dgm:chMax val="0"/>
          <dgm:bulletEnabled val="1"/>
        </dgm:presLayoutVars>
      </dgm:prSet>
      <dgm:spPr/>
    </dgm:pt>
  </dgm:ptLst>
  <dgm:cxnLst>
    <dgm:cxn modelId="{53E5C61D-25E5-475A-89F3-D1484F25A82E}" srcId="{4D507524-460E-4C60-95E6-5FBDCBD40A05}" destId="{2D895217-1154-427F-8219-86F950130DB9}" srcOrd="3" destOrd="0" parTransId="{3743ED3A-FB0F-4ABD-B6DF-A07C0682AC23}" sibTransId="{C5D12263-9906-41ED-9819-7A00061FA5CE}"/>
    <dgm:cxn modelId="{47E11730-12F3-4C5E-B212-247E52E08C42}" type="presOf" srcId="{4D507524-460E-4C60-95E6-5FBDCBD40A05}" destId="{14998109-431F-44C2-9A14-4E0265D83407}" srcOrd="0" destOrd="0" presId="urn:microsoft.com/office/officeart/2005/8/layout/vList2"/>
    <dgm:cxn modelId="{DCD1205E-E536-47E4-8DE6-BE24D0365752}" type="presOf" srcId="{2D895217-1154-427F-8219-86F950130DB9}" destId="{1A271A0F-150B-4437-AE8E-99DCCA2B38B8}" srcOrd="0" destOrd="0" presId="urn:microsoft.com/office/officeart/2005/8/layout/vList2"/>
    <dgm:cxn modelId="{F37BA241-8ACB-46F0-BCA6-1DE7C7537652}" type="presOf" srcId="{106BB57E-71F7-438A-A2A2-ED4E51D0E36C}" destId="{175A926E-6FB8-472F-80ED-3E1652278A2C}" srcOrd="0" destOrd="0" presId="urn:microsoft.com/office/officeart/2005/8/layout/vList2"/>
    <dgm:cxn modelId="{63DBB467-8B84-4CA6-AF09-7AEEAE73631B}" srcId="{4D507524-460E-4C60-95E6-5FBDCBD40A05}" destId="{FD07570A-5930-4AC3-B16B-E5F3E6D96528}" srcOrd="2" destOrd="0" parTransId="{E0A81E14-ECF2-4D0F-B0E7-79898DB91839}" sibTransId="{61C04319-8226-4B85-95ED-CE2C9D8A02B7}"/>
    <dgm:cxn modelId="{BC167051-44D0-4D26-837C-19B6DF682482}" type="presOf" srcId="{56778ECB-D41D-403D-87AC-61C1D1E1A01F}" destId="{FEBE896C-C37C-441F-861A-5333BD540A96}" srcOrd="0" destOrd="0" presId="urn:microsoft.com/office/officeart/2005/8/layout/vList2"/>
    <dgm:cxn modelId="{761E0678-6C81-4B94-85F8-5A1229570032}" srcId="{4D507524-460E-4C60-95E6-5FBDCBD40A05}" destId="{56778ECB-D41D-403D-87AC-61C1D1E1A01F}" srcOrd="1" destOrd="0" parTransId="{39D4FFF4-9A73-4165-B7C6-EABD7D1272F0}" sibTransId="{48083529-A63C-43DC-82F9-46ACE4025A56}"/>
    <dgm:cxn modelId="{414818CD-1737-479D-B50C-70FDD0C7596C}" srcId="{4D507524-460E-4C60-95E6-5FBDCBD40A05}" destId="{106BB57E-71F7-438A-A2A2-ED4E51D0E36C}" srcOrd="0" destOrd="0" parTransId="{D14EEC15-4391-42E5-9EF9-E30C1B9E757F}" sibTransId="{2665E598-1A24-40F0-A61D-8D495A15694B}"/>
    <dgm:cxn modelId="{86CA79E7-95BB-4C85-81C7-8ED5E98EF08E}" type="presOf" srcId="{FD07570A-5930-4AC3-B16B-E5F3E6D96528}" destId="{68D004BC-F658-48FE-8BEA-46E60F17976A}" srcOrd="0" destOrd="0" presId="urn:microsoft.com/office/officeart/2005/8/layout/vList2"/>
    <dgm:cxn modelId="{02059412-B264-4A8F-954B-9468431615DF}" type="presParOf" srcId="{14998109-431F-44C2-9A14-4E0265D83407}" destId="{175A926E-6FB8-472F-80ED-3E1652278A2C}" srcOrd="0" destOrd="0" presId="urn:microsoft.com/office/officeart/2005/8/layout/vList2"/>
    <dgm:cxn modelId="{0401E20E-A3D5-45A1-B599-08964E9145AB}" type="presParOf" srcId="{14998109-431F-44C2-9A14-4E0265D83407}" destId="{C97D6C59-66E7-4A9C-BEF3-2E4D8AA3E289}" srcOrd="1" destOrd="0" presId="urn:microsoft.com/office/officeart/2005/8/layout/vList2"/>
    <dgm:cxn modelId="{14C73242-610A-4080-BF2A-97B22D7853DB}" type="presParOf" srcId="{14998109-431F-44C2-9A14-4E0265D83407}" destId="{FEBE896C-C37C-441F-861A-5333BD540A96}" srcOrd="2" destOrd="0" presId="urn:microsoft.com/office/officeart/2005/8/layout/vList2"/>
    <dgm:cxn modelId="{878D2842-CDC8-43D6-8DD3-CB88A175D8FD}" type="presParOf" srcId="{14998109-431F-44C2-9A14-4E0265D83407}" destId="{6FA93239-867A-42BF-913D-35ED060BD7C1}" srcOrd="3" destOrd="0" presId="urn:microsoft.com/office/officeart/2005/8/layout/vList2"/>
    <dgm:cxn modelId="{D4D1C704-27B3-45CE-8239-5749CD3F4B13}" type="presParOf" srcId="{14998109-431F-44C2-9A14-4E0265D83407}" destId="{68D004BC-F658-48FE-8BEA-46E60F17976A}" srcOrd="4" destOrd="0" presId="urn:microsoft.com/office/officeart/2005/8/layout/vList2"/>
    <dgm:cxn modelId="{0A11B222-2AD4-43FB-B8B5-4D16287033F0}" type="presParOf" srcId="{14998109-431F-44C2-9A14-4E0265D83407}" destId="{CFA5314D-9328-4870-9998-0A24F67D32D3}" srcOrd="5" destOrd="0" presId="urn:microsoft.com/office/officeart/2005/8/layout/vList2"/>
    <dgm:cxn modelId="{1D548132-D129-447F-93E4-EDD0600A8F4F}" type="presParOf" srcId="{14998109-431F-44C2-9A14-4E0265D83407}" destId="{1A271A0F-150B-4437-AE8E-99DCCA2B38B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507524-460E-4C60-95E6-5FBDCBD40A0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106BB57E-71F7-438A-A2A2-ED4E51D0E36C}">
      <dgm:prSet/>
      <dgm:spPr/>
      <dgm:t>
        <a:bodyPr/>
        <a:lstStyle/>
        <a:p>
          <a:r>
            <a:rPr lang="en-US" b="0" i="0" dirty="0"/>
            <a:t>Continuous deployment automates application deployment, eliminating human intervention. </a:t>
          </a:r>
          <a:endParaRPr lang="en-US" dirty="0"/>
        </a:p>
      </dgm:t>
    </dgm:pt>
    <dgm:pt modelId="{D14EEC15-4391-42E5-9EF9-E30C1B9E757F}" type="parTrans" cxnId="{414818CD-1737-479D-B50C-70FDD0C7596C}">
      <dgm:prSet/>
      <dgm:spPr/>
      <dgm:t>
        <a:bodyPr/>
        <a:lstStyle/>
        <a:p>
          <a:endParaRPr lang="en-US"/>
        </a:p>
      </dgm:t>
    </dgm:pt>
    <dgm:pt modelId="{2665E598-1A24-40F0-A61D-8D495A15694B}" type="sibTrans" cxnId="{414818CD-1737-479D-B50C-70FDD0C7596C}">
      <dgm:prSet/>
      <dgm:spPr/>
      <dgm:t>
        <a:bodyPr/>
        <a:lstStyle/>
        <a:p>
          <a:endParaRPr lang="en-US"/>
        </a:p>
      </dgm:t>
    </dgm:pt>
    <dgm:pt modelId="{56778ECB-D41D-403D-87AC-61C1D1E1A01F}">
      <dgm:prSet/>
      <dgm:spPr/>
      <dgm:t>
        <a:bodyPr/>
        <a:lstStyle/>
        <a:p>
          <a:r>
            <a:rPr lang="en-US" b="0" i="0" dirty="0"/>
            <a:t>DevOps teams set code release criteria and validate them, enabling faster deployment of new features.</a:t>
          </a:r>
          <a:endParaRPr lang="en-US" dirty="0"/>
        </a:p>
      </dgm:t>
    </dgm:pt>
    <dgm:pt modelId="{39D4FFF4-9A73-4165-B7C6-EABD7D1272F0}" type="parTrans" cxnId="{761E0678-6C81-4B94-85F8-5A1229570032}">
      <dgm:prSet/>
      <dgm:spPr/>
      <dgm:t>
        <a:bodyPr/>
        <a:lstStyle/>
        <a:p>
          <a:endParaRPr lang="en-US"/>
        </a:p>
      </dgm:t>
    </dgm:pt>
    <dgm:pt modelId="{48083529-A63C-43DC-82F9-46ACE4025A56}" type="sibTrans" cxnId="{761E0678-6C81-4B94-85F8-5A1229570032}">
      <dgm:prSet/>
      <dgm:spPr/>
      <dgm:t>
        <a:bodyPr/>
        <a:lstStyle/>
        <a:p>
          <a:endParaRPr lang="en-US"/>
        </a:p>
      </dgm:t>
    </dgm:pt>
    <dgm:pt modelId="{FD07570A-5930-4AC3-B16B-E5F3E6D96528}">
      <dgm:prSet/>
      <dgm:spPr/>
      <dgm:t>
        <a:bodyPr/>
        <a:lstStyle/>
        <a:p>
          <a:r>
            <a:rPr lang="en-US" b="0" i="0" dirty="0"/>
            <a:t>While you can do continuous integration without continuous delivery or deployment, you can't really do CD without already having CI in place as deploying to production requires integrating code, automating testing, and working in small batches daily.</a:t>
          </a:r>
          <a:endParaRPr lang="en-US" dirty="0"/>
        </a:p>
      </dgm:t>
    </dgm:pt>
    <dgm:pt modelId="{E0A81E14-ECF2-4D0F-B0E7-79898DB91839}" type="parTrans" cxnId="{63DBB467-8B84-4CA6-AF09-7AEEAE73631B}">
      <dgm:prSet/>
      <dgm:spPr/>
      <dgm:t>
        <a:bodyPr/>
        <a:lstStyle/>
        <a:p>
          <a:endParaRPr lang="en-US"/>
        </a:p>
      </dgm:t>
    </dgm:pt>
    <dgm:pt modelId="{61C04319-8226-4B85-95ED-CE2C9D8A02B7}" type="sibTrans" cxnId="{63DBB467-8B84-4CA6-AF09-7AEEAE73631B}">
      <dgm:prSet/>
      <dgm:spPr/>
      <dgm:t>
        <a:bodyPr/>
        <a:lstStyle/>
        <a:p>
          <a:endParaRPr lang="en-US"/>
        </a:p>
      </dgm:t>
    </dgm:pt>
    <dgm:pt modelId="{F9D73668-F7D4-4221-9D9E-AC559333A347}" type="pres">
      <dgm:prSet presAssocID="{4D507524-460E-4C60-95E6-5FBDCBD40A05}" presName="linear" presStyleCnt="0">
        <dgm:presLayoutVars>
          <dgm:animLvl val="lvl"/>
          <dgm:resizeHandles val="exact"/>
        </dgm:presLayoutVars>
      </dgm:prSet>
      <dgm:spPr/>
    </dgm:pt>
    <dgm:pt modelId="{6C21D8F0-3143-47B7-9085-5BE37D5BA11D}" type="pres">
      <dgm:prSet presAssocID="{106BB57E-71F7-438A-A2A2-ED4E51D0E36C}" presName="parentText" presStyleLbl="node1" presStyleIdx="0" presStyleCnt="3">
        <dgm:presLayoutVars>
          <dgm:chMax val="0"/>
          <dgm:bulletEnabled val="1"/>
        </dgm:presLayoutVars>
      </dgm:prSet>
      <dgm:spPr/>
    </dgm:pt>
    <dgm:pt modelId="{6EEC41A7-66A6-4C67-8FC1-9B4B36D7EBC5}" type="pres">
      <dgm:prSet presAssocID="{2665E598-1A24-40F0-A61D-8D495A15694B}" presName="spacer" presStyleCnt="0"/>
      <dgm:spPr/>
    </dgm:pt>
    <dgm:pt modelId="{64CB2339-D88C-4D0C-A66B-60D4984309D9}" type="pres">
      <dgm:prSet presAssocID="{56778ECB-D41D-403D-87AC-61C1D1E1A01F}" presName="parentText" presStyleLbl="node1" presStyleIdx="1" presStyleCnt="3">
        <dgm:presLayoutVars>
          <dgm:chMax val="0"/>
          <dgm:bulletEnabled val="1"/>
        </dgm:presLayoutVars>
      </dgm:prSet>
      <dgm:spPr/>
    </dgm:pt>
    <dgm:pt modelId="{24BF1A71-3BCA-44B9-A1B1-437B51CCD8BA}" type="pres">
      <dgm:prSet presAssocID="{48083529-A63C-43DC-82F9-46ACE4025A56}" presName="spacer" presStyleCnt="0"/>
      <dgm:spPr/>
    </dgm:pt>
    <dgm:pt modelId="{6649CFDC-6B07-4703-B172-BFE1813ED3C9}" type="pres">
      <dgm:prSet presAssocID="{FD07570A-5930-4AC3-B16B-E5F3E6D96528}" presName="parentText" presStyleLbl="node1" presStyleIdx="2" presStyleCnt="3">
        <dgm:presLayoutVars>
          <dgm:chMax val="0"/>
          <dgm:bulletEnabled val="1"/>
        </dgm:presLayoutVars>
      </dgm:prSet>
      <dgm:spPr/>
    </dgm:pt>
  </dgm:ptLst>
  <dgm:cxnLst>
    <dgm:cxn modelId="{63DBB467-8B84-4CA6-AF09-7AEEAE73631B}" srcId="{4D507524-460E-4C60-95E6-5FBDCBD40A05}" destId="{FD07570A-5930-4AC3-B16B-E5F3E6D96528}" srcOrd="2" destOrd="0" parTransId="{E0A81E14-ECF2-4D0F-B0E7-79898DB91839}" sibTransId="{61C04319-8226-4B85-95ED-CE2C9D8A02B7}"/>
    <dgm:cxn modelId="{15B6AC48-435D-4ED0-807D-018C38EEC8BF}" type="presOf" srcId="{106BB57E-71F7-438A-A2A2-ED4E51D0E36C}" destId="{6C21D8F0-3143-47B7-9085-5BE37D5BA11D}" srcOrd="0" destOrd="0" presId="urn:microsoft.com/office/officeart/2005/8/layout/vList2"/>
    <dgm:cxn modelId="{761E0678-6C81-4B94-85F8-5A1229570032}" srcId="{4D507524-460E-4C60-95E6-5FBDCBD40A05}" destId="{56778ECB-D41D-403D-87AC-61C1D1E1A01F}" srcOrd="1" destOrd="0" parTransId="{39D4FFF4-9A73-4165-B7C6-EABD7D1272F0}" sibTransId="{48083529-A63C-43DC-82F9-46ACE4025A56}"/>
    <dgm:cxn modelId="{FC19D988-4DD5-4FD4-9146-E522CF05929A}" type="presOf" srcId="{56778ECB-D41D-403D-87AC-61C1D1E1A01F}" destId="{64CB2339-D88C-4D0C-A66B-60D4984309D9}" srcOrd="0" destOrd="0" presId="urn:microsoft.com/office/officeart/2005/8/layout/vList2"/>
    <dgm:cxn modelId="{792A35A0-AE95-4135-8EFB-A03B88C24ED9}" type="presOf" srcId="{4D507524-460E-4C60-95E6-5FBDCBD40A05}" destId="{F9D73668-F7D4-4221-9D9E-AC559333A347}" srcOrd="0" destOrd="0" presId="urn:microsoft.com/office/officeart/2005/8/layout/vList2"/>
    <dgm:cxn modelId="{F9376FC7-5475-48BA-933E-6F4C89F02AC0}" type="presOf" srcId="{FD07570A-5930-4AC3-B16B-E5F3E6D96528}" destId="{6649CFDC-6B07-4703-B172-BFE1813ED3C9}" srcOrd="0" destOrd="0" presId="urn:microsoft.com/office/officeart/2005/8/layout/vList2"/>
    <dgm:cxn modelId="{414818CD-1737-479D-B50C-70FDD0C7596C}" srcId="{4D507524-460E-4C60-95E6-5FBDCBD40A05}" destId="{106BB57E-71F7-438A-A2A2-ED4E51D0E36C}" srcOrd="0" destOrd="0" parTransId="{D14EEC15-4391-42E5-9EF9-E30C1B9E757F}" sibTransId="{2665E598-1A24-40F0-A61D-8D495A15694B}"/>
    <dgm:cxn modelId="{25B22D59-C2A3-4EC5-91E0-DE15ED01FB06}" type="presParOf" srcId="{F9D73668-F7D4-4221-9D9E-AC559333A347}" destId="{6C21D8F0-3143-47B7-9085-5BE37D5BA11D}" srcOrd="0" destOrd="0" presId="urn:microsoft.com/office/officeart/2005/8/layout/vList2"/>
    <dgm:cxn modelId="{14AE4245-5149-4894-8F21-C39C1B6B402E}" type="presParOf" srcId="{F9D73668-F7D4-4221-9D9E-AC559333A347}" destId="{6EEC41A7-66A6-4C67-8FC1-9B4B36D7EBC5}" srcOrd="1" destOrd="0" presId="urn:microsoft.com/office/officeart/2005/8/layout/vList2"/>
    <dgm:cxn modelId="{834BBD05-6DC4-4431-A9DC-41FA971D12EF}" type="presParOf" srcId="{F9D73668-F7D4-4221-9D9E-AC559333A347}" destId="{64CB2339-D88C-4D0C-A66B-60D4984309D9}" srcOrd="2" destOrd="0" presId="urn:microsoft.com/office/officeart/2005/8/layout/vList2"/>
    <dgm:cxn modelId="{702C899E-D598-4765-869C-2EE38E938160}" type="presParOf" srcId="{F9D73668-F7D4-4221-9D9E-AC559333A347}" destId="{24BF1A71-3BCA-44B9-A1B1-437B51CCD8BA}" srcOrd="3" destOrd="0" presId="urn:microsoft.com/office/officeart/2005/8/layout/vList2"/>
    <dgm:cxn modelId="{7CE8AA0D-F5F2-4899-9D92-A3825A42B4E5}" type="presParOf" srcId="{F9D73668-F7D4-4221-9D9E-AC559333A347}" destId="{6649CFDC-6B07-4703-B172-BFE1813ED3C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507524-460E-4C60-95E6-5FBDCBD40A0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06BB57E-71F7-438A-A2A2-ED4E51D0E36C}">
      <dgm:prSet/>
      <dgm:spPr/>
      <dgm:t>
        <a:bodyPr/>
        <a:lstStyle/>
        <a:p>
          <a:r>
            <a:rPr lang="en-US" b="0" i="0" dirty="0"/>
            <a:t>Continuous testing is a software practice that runs tests to identify bugs in the codebase. It is performed automatically in a CI/CD pipeline, ensuring the application works as expected.</a:t>
          </a:r>
          <a:endParaRPr lang="en-US" dirty="0"/>
        </a:p>
      </dgm:t>
    </dgm:pt>
    <dgm:pt modelId="{D14EEC15-4391-42E5-9EF9-E30C1B9E757F}" type="parTrans" cxnId="{414818CD-1737-479D-B50C-70FDD0C7596C}">
      <dgm:prSet/>
      <dgm:spPr/>
      <dgm:t>
        <a:bodyPr/>
        <a:lstStyle/>
        <a:p>
          <a:endParaRPr lang="en-US"/>
        </a:p>
      </dgm:t>
    </dgm:pt>
    <dgm:pt modelId="{2665E598-1A24-40F0-A61D-8D495A15694B}" type="sibTrans" cxnId="{414818CD-1737-479D-B50C-70FDD0C7596C}">
      <dgm:prSet/>
      <dgm:spPr/>
      <dgm:t>
        <a:bodyPr/>
        <a:lstStyle/>
        <a:p>
          <a:endParaRPr lang="en-US" dirty="0"/>
        </a:p>
      </dgm:t>
    </dgm:pt>
    <dgm:pt modelId="{56778ECB-D41D-403D-87AC-61C1D1E1A01F}">
      <dgm:prSet/>
      <dgm:spPr/>
      <dgm:t>
        <a:bodyPr/>
        <a:lstStyle/>
        <a:p>
          <a:r>
            <a:rPr lang="en-US" b="0" i="0" dirty="0"/>
            <a:t>This helps identify problems early in the development process and provides valuable feedback to developers on code quality, preventing costly and time-consuming fixes.</a:t>
          </a:r>
          <a:endParaRPr lang="en-US" dirty="0"/>
        </a:p>
      </dgm:t>
    </dgm:pt>
    <dgm:pt modelId="{39D4FFF4-9A73-4165-B7C6-EABD7D1272F0}" type="parTrans" cxnId="{761E0678-6C81-4B94-85F8-5A1229570032}">
      <dgm:prSet/>
      <dgm:spPr/>
      <dgm:t>
        <a:bodyPr/>
        <a:lstStyle/>
        <a:p>
          <a:endParaRPr lang="en-US"/>
        </a:p>
      </dgm:t>
    </dgm:pt>
    <dgm:pt modelId="{48083529-A63C-43DC-82F9-46ACE4025A56}" type="sibTrans" cxnId="{761E0678-6C81-4B94-85F8-5A1229570032}">
      <dgm:prSet/>
      <dgm:spPr/>
      <dgm:t>
        <a:bodyPr/>
        <a:lstStyle/>
        <a:p>
          <a:endParaRPr lang="en-US"/>
        </a:p>
      </dgm:t>
    </dgm:pt>
    <dgm:pt modelId="{FD07570A-5930-4AC3-B16B-E5F3E6D96528}">
      <dgm:prSet/>
      <dgm:spPr/>
      <dgm:t>
        <a:bodyPr/>
        <a:lstStyle/>
        <a:p>
          <a:r>
            <a:rPr lang="en-US" b="1" i="0" dirty="0"/>
            <a:t>Unit testing</a:t>
          </a:r>
          <a:r>
            <a:rPr lang="en-US" b="0" i="0" dirty="0"/>
            <a:t>, which checks that individual units of code work as expected</a:t>
          </a:r>
        </a:p>
        <a:p>
          <a:pPr>
            <a:buFont typeface="Arial" panose="020B0604020202020204" pitchFamily="34" charset="0"/>
            <a:buChar char="•"/>
          </a:pPr>
          <a:r>
            <a:rPr lang="en-US" b="1" i="0" dirty="0"/>
            <a:t>Integration testing</a:t>
          </a:r>
          <a:r>
            <a:rPr lang="en-US" b="0" i="0" dirty="0"/>
            <a:t>, which verifies how different modules or services within an application work together</a:t>
          </a:r>
        </a:p>
        <a:p>
          <a:pPr>
            <a:buFont typeface="Arial" panose="020B0604020202020204" pitchFamily="34" charset="0"/>
            <a:buChar char="•"/>
          </a:pPr>
          <a:r>
            <a:rPr lang="en-US" b="1" i="0" dirty="0"/>
            <a:t>Regression testing</a:t>
          </a:r>
          <a:r>
            <a:rPr lang="en-US" b="0" i="0" dirty="0"/>
            <a:t>, which is performed after a bug is fixed to ensure that specific bug won't occur again</a:t>
          </a:r>
          <a:endParaRPr lang="en-US" dirty="0"/>
        </a:p>
      </dgm:t>
    </dgm:pt>
    <dgm:pt modelId="{E0A81E14-ECF2-4D0F-B0E7-79898DB91839}" type="parTrans" cxnId="{63DBB467-8B84-4CA6-AF09-7AEEAE73631B}">
      <dgm:prSet/>
      <dgm:spPr/>
      <dgm:t>
        <a:bodyPr/>
        <a:lstStyle/>
        <a:p>
          <a:endParaRPr lang="en-US"/>
        </a:p>
      </dgm:t>
    </dgm:pt>
    <dgm:pt modelId="{61C04319-8226-4B85-95ED-CE2C9D8A02B7}" type="sibTrans" cxnId="{63DBB467-8B84-4CA6-AF09-7AEEAE73631B}">
      <dgm:prSet/>
      <dgm:spPr/>
      <dgm:t>
        <a:bodyPr/>
        <a:lstStyle/>
        <a:p>
          <a:endParaRPr lang="en-US"/>
        </a:p>
      </dgm:t>
    </dgm:pt>
    <dgm:pt modelId="{08974D04-8A4D-4E14-82DD-EC310E3177E1}" type="pres">
      <dgm:prSet presAssocID="{4D507524-460E-4C60-95E6-5FBDCBD40A05}" presName="outerComposite" presStyleCnt="0">
        <dgm:presLayoutVars>
          <dgm:chMax val="5"/>
          <dgm:dir/>
          <dgm:resizeHandles val="exact"/>
        </dgm:presLayoutVars>
      </dgm:prSet>
      <dgm:spPr/>
    </dgm:pt>
    <dgm:pt modelId="{FF625019-4A45-4828-A8DF-445B1F314A5C}" type="pres">
      <dgm:prSet presAssocID="{4D507524-460E-4C60-95E6-5FBDCBD40A05}" presName="dummyMaxCanvas" presStyleCnt="0">
        <dgm:presLayoutVars/>
      </dgm:prSet>
      <dgm:spPr/>
    </dgm:pt>
    <dgm:pt modelId="{1686749C-E34E-4325-8534-F35B96EF1E27}" type="pres">
      <dgm:prSet presAssocID="{4D507524-460E-4C60-95E6-5FBDCBD40A05}" presName="ThreeNodes_1" presStyleLbl="node1" presStyleIdx="0" presStyleCnt="3">
        <dgm:presLayoutVars>
          <dgm:bulletEnabled val="1"/>
        </dgm:presLayoutVars>
      </dgm:prSet>
      <dgm:spPr/>
    </dgm:pt>
    <dgm:pt modelId="{D0E05606-5DF8-427B-BD4B-C49FC588A989}" type="pres">
      <dgm:prSet presAssocID="{4D507524-460E-4C60-95E6-5FBDCBD40A05}" presName="ThreeNodes_2" presStyleLbl="node1" presStyleIdx="1" presStyleCnt="3">
        <dgm:presLayoutVars>
          <dgm:bulletEnabled val="1"/>
        </dgm:presLayoutVars>
      </dgm:prSet>
      <dgm:spPr/>
    </dgm:pt>
    <dgm:pt modelId="{215AEE78-C6C8-43CA-A244-3532DEDB348C}" type="pres">
      <dgm:prSet presAssocID="{4D507524-460E-4C60-95E6-5FBDCBD40A05}" presName="ThreeNodes_3" presStyleLbl="node1" presStyleIdx="2" presStyleCnt="3">
        <dgm:presLayoutVars>
          <dgm:bulletEnabled val="1"/>
        </dgm:presLayoutVars>
      </dgm:prSet>
      <dgm:spPr/>
    </dgm:pt>
    <dgm:pt modelId="{BCA494AB-F81C-48E4-A706-5FE187B58C8D}" type="pres">
      <dgm:prSet presAssocID="{4D507524-460E-4C60-95E6-5FBDCBD40A05}" presName="ThreeConn_1-2" presStyleLbl="fgAccFollowNode1" presStyleIdx="0" presStyleCnt="2">
        <dgm:presLayoutVars>
          <dgm:bulletEnabled val="1"/>
        </dgm:presLayoutVars>
      </dgm:prSet>
      <dgm:spPr/>
    </dgm:pt>
    <dgm:pt modelId="{97D80A7E-ED6D-4C49-8AEC-F924D71D53B1}" type="pres">
      <dgm:prSet presAssocID="{4D507524-460E-4C60-95E6-5FBDCBD40A05}" presName="ThreeConn_2-3" presStyleLbl="fgAccFollowNode1" presStyleIdx="1" presStyleCnt="2">
        <dgm:presLayoutVars>
          <dgm:bulletEnabled val="1"/>
        </dgm:presLayoutVars>
      </dgm:prSet>
      <dgm:spPr/>
    </dgm:pt>
    <dgm:pt modelId="{2EBAC2BB-9E7E-4583-BA7E-CA355010A860}" type="pres">
      <dgm:prSet presAssocID="{4D507524-460E-4C60-95E6-5FBDCBD40A05}" presName="ThreeNodes_1_text" presStyleLbl="node1" presStyleIdx="2" presStyleCnt="3">
        <dgm:presLayoutVars>
          <dgm:bulletEnabled val="1"/>
        </dgm:presLayoutVars>
      </dgm:prSet>
      <dgm:spPr/>
    </dgm:pt>
    <dgm:pt modelId="{6D81515C-5C4A-456B-AB93-CFD70DAB8F9E}" type="pres">
      <dgm:prSet presAssocID="{4D507524-460E-4C60-95E6-5FBDCBD40A05}" presName="ThreeNodes_2_text" presStyleLbl="node1" presStyleIdx="2" presStyleCnt="3">
        <dgm:presLayoutVars>
          <dgm:bulletEnabled val="1"/>
        </dgm:presLayoutVars>
      </dgm:prSet>
      <dgm:spPr/>
    </dgm:pt>
    <dgm:pt modelId="{E6D91E30-E711-4635-A469-96589D85E6BB}" type="pres">
      <dgm:prSet presAssocID="{4D507524-460E-4C60-95E6-5FBDCBD40A05}" presName="ThreeNodes_3_text" presStyleLbl="node1" presStyleIdx="2" presStyleCnt="3">
        <dgm:presLayoutVars>
          <dgm:bulletEnabled val="1"/>
        </dgm:presLayoutVars>
      </dgm:prSet>
      <dgm:spPr/>
    </dgm:pt>
  </dgm:ptLst>
  <dgm:cxnLst>
    <dgm:cxn modelId="{CB085C04-B075-43FB-B12A-D19A04BBAFB8}" type="presOf" srcId="{106BB57E-71F7-438A-A2A2-ED4E51D0E36C}" destId="{1686749C-E34E-4325-8534-F35B96EF1E27}" srcOrd="0" destOrd="0" presId="urn:microsoft.com/office/officeart/2005/8/layout/vProcess5"/>
    <dgm:cxn modelId="{C0CAB30F-0440-4C13-B8DB-77476594BEAE}" type="presOf" srcId="{106BB57E-71F7-438A-A2A2-ED4E51D0E36C}" destId="{2EBAC2BB-9E7E-4583-BA7E-CA355010A860}" srcOrd="1" destOrd="0" presId="urn:microsoft.com/office/officeart/2005/8/layout/vProcess5"/>
    <dgm:cxn modelId="{434E4E12-FF9E-4F12-BA7B-91DC56CB7285}" type="presOf" srcId="{FD07570A-5930-4AC3-B16B-E5F3E6D96528}" destId="{215AEE78-C6C8-43CA-A244-3532DEDB348C}" srcOrd="0" destOrd="0" presId="urn:microsoft.com/office/officeart/2005/8/layout/vProcess5"/>
    <dgm:cxn modelId="{543AD83D-069C-4543-873A-80A5A7449DDE}" type="presOf" srcId="{56778ECB-D41D-403D-87AC-61C1D1E1A01F}" destId="{D0E05606-5DF8-427B-BD4B-C49FC588A989}" srcOrd="0" destOrd="0" presId="urn:microsoft.com/office/officeart/2005/8/layout/vProcess5"/>
    <dgm:cxn modelId="{63DBB467-8B84-4CA6-AF09-7AEEAE73631B}" srcId="{4D507524-460E-4C60-95E6-5FBDCBD40A05}" destId="{FD07570A-5930-4AC3-B16B-E5F3E6D96528}" srcOrd="2" destOrd="0" parTransId="{E0A81E14-ECF2-4D0F-B0E7-79898DB91839}" sibTransId="{61C04319-8226-4B85-95ED-CE2C9D8A02B7}"/>
    <dgm:cxn modelId="{37A2D556-CBC8-4B49-AFE1-6176FF2D9FC0}" type="presOf" srcId="{48083529-A63C-43DC-82F9-46ACE4025A56}" destId="{97D80A7E-ED6D-4C49-8AEC-F924D71D53B1}" srcOrd="0" destOrd="0" presId="urn:microsoft.com/office/officeart/2005/8/layout/vProcess5"/>
    <dgm:cxn modelId="{761E0678-6C81-4B94-85F8-5A1229570032}" srcId="{4D507524-460E-4C60-95E6-5FBDCBD40A05}" destId="{56778ECB-D41D-403D-87AC-61C1D1E1A01F}" srcOrd="1" destOrd="0" parTransId="{39D4FFF4-9A73-4165-B7C6-EABD7D1272F0}" sibTransId="{48083529-A63C-43DC-82F9-46ACE4025A56}"/>
    <dgm:cxn modelId="{3311A791-65B3-4C8E-BA92-BEFC6D95A72C}" type="presOf" srcId="{56778ECB-D41D-403D-87AC-61C1D1E1A01F}" destId="{6D81515C-5C4A-456B-AB93-CFD70DAB8F9E}" srcOrd="1" destOrd="0" presId="urn:microsoft.com/office/officeart/2005/8/layout/vProcess5"/>
    <dgm:cxn modelId="{B50F349E-33F3-4290-9451-F70750BF21D4}" type="presOf" srcId="{2665E598-1A24-40F0-A61D-8D495A15694B}" destId="{BCA494AB-F81C-48E4-A706-5FE187B58C8D}" srcOrd="0" destOrd="0" presId="urn:microsoft.com/office/officeart/2005/8/layout/vProcess5"/>
    <dgm:cxn modelId="{99E149BD-DACF-4051-9D91-8DDEF7AD3DA5}" type="presOf" srcId="{FD07570A-5930-4AC3-B16B-E5F3E6D96528}" destId="{E6D91E30-E711-4635-A469-96589D85E6BB}" srcOrd="1" destOrd="0" presId="urn:microsoft.com/office/officeart/2005/8/layout/vProcess5"/>
    <dgm:cxn modelId="{414818CD-1737-479D-B50C-70FDD0C7596C}" srcId="{4D507524-460E-4C60-95E6-5FBDCBD40A05}" destId="{106BB57E-71F7-438A-A2A2-ED4E51D0E36C}" srcOrd="0" destOrd="0" parTransId="{D14EEC15-4391-42E5-9EF9-E30C1B9E757F}" sibTransId="{2665E598-1A24-40F0-A61D-8D495A15694B}"/>
    <dgm:cxn modelId="{FF105CCD-909D-4968-9531-1D4832CD3C13}" type="presOf" srcId="{4D507524-460E-4C60-95E6-5FBDCBD40A05}" destId="{08974D04-8A4D-4E14-82DD-EC310E3177E1}" srcOrd="0" destOrd="0" presId="urn:microsoft.com/office/officeart/2005/8/layout/vProcess5"/>
    <dgm:cxn modelId="{F4D7A519-D042-4F28-B511-D22DA78C726C}" type="presParOf" srcId="{08974D04-8A4D-4E14-82DD-EC310E3177E1}" destId="{FF625019-4A45-4828-A8DF-445B1F314A5C}" srcOrd="0" destOrd="0" presId="urn:microsoft.com/office/officeart/2005/8/layout/vProcess5"/>
    <dgm:cxn modelId="{8C5C3A15-EA4E-4CE9-A54A-83AD50855A28}" type="presParOf" srcId="{08974D04-8A4D-4E14-82DD-EC310E3177E1}" destId="{1686749C-E34E-4325-8534-F35B96EF1E27}" srcOrd="1" destOrd="0" presId="urn:microsoft.com/office/officeart/2005/8/layout/vProcess5"/>
    <dgm:cxn modelId="{92EBCD93-D3EB-4D65-9A3D-FCB689DA67C6}" type="presParOf" srcId="{08974D04-8A4D-4E14-82DD-EC310E3177E1}" destId="{D0E05606-5DF8-427B-BD4B-C49FC588A989}" srcOrd="2" destOrd="0" presId="urn:microsoft.com/office/officeart/2005/8/layout/vProcess5"/>
    <dgm:cxn modelId="{CE72BC3A-579C-423F-917B-9776BF011356}" type="presParOf" srcId="{08974D04-8A4D-4E14-82DD-EC310E3177E1}" destId="{215AEE78-C6C8-43CA-A244-3532DEDB348C}" srcOrd="3" destOrd="0" presId="urn:microsoft.com/office/officeart/2005/8/layout/vProcess5"/>
    <dgm:cxn modelId="{2DEDE66F-105B-472C-9194-584578C821C1}" type="presParOf" srcId="{08974D04-8A4D-4E14-82DD-EC310E3177E1}" destId="{BCA494AB-F81C-48E4-A706-5FE187B58C8D}" srcOrd="4" destOrd="0" presId="urn:microsoft.com/office/officeart/2005/8/layout/vProcess5"/>
    <dgm:cxn modelId="{F24404D4-B8CD-448E-8729-81BEE2D5F129}" type="presParOf" srcId="{08974D04-8A4D-4E14-82DD-EC310E3177E1}" destId="{97D80A7E-ED6D-4C49-8AEC-F924D71D53B1}" srcOrd="5" destOrd="0" presId="urn:microsoft.com/office/officeart/2005/8/layout/vProcess5"/>
    <dgm:cxn modelId="{24F835D8-7FCC-43C6-8DF0-E6A3E1C244EB}" type="presParOf" srcId="{08974D04-8A4D-4E14-82DD-EC310E3177E1}" destId="{2EBAC2BB-9E7E-4583-BA7E-CA355010A860}" srcOrd="6" destOrd="0" presId="urn:microsoft.com/office/officeart/2005/8/layout/vProcess5"/>
    <dgm:cxn modelId="{BBA37ED8-F892-48F8-830B-080D67E6431C}" type="presParOf" srcId="{08974D04-8A4D-4E14-82DD-EC310E3177E1}" destId="{6D81515C-5C4A-456B-AB93-CFD70DAB8F9E}" srcOrd="7" destOrd="0" presId="urn:microsoft.com/office/officeart/2005/8/layout/vProcess5"/>
    <dgm:cxn modelId="{BFD35C74-3EB3-4002-8653-81B30BC65464}" type="presParOf" srcId="{08974D04-8A4D-4E14-82DD-EC310E3177E1}" destId="{E6D91E30-E711-4635-A469-96589D85E6B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830760-FE30-4969-BC95-922614E205FA}"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F562FEC9-FA8E-4EB9-AC2D-65159C4A5816}">
      <dgm:prSet/>
      <dgm:spPr/>
      <dgm:t>
        <a:bodyPr/>
        <a:lstStyle/>
        <a:p>
          <a:r>
            <a:rPr lang="en-US" b="1" i="0" dirty="0"/>
            <a:t>Continuous integration </a:t>
          </a:r>
          <a:r>
            <a:rPr lang="en-US" b="0" i="0" dirty="0"/>
            <a:t>involves developers regularly merging changes back to the main branch, validating them through automated tests and building, to avoid integration challenges and ensure the application is not broken during new commits.</a:t>
          </a:r>
          <a:endParaRPr lang="en-US" dirty="0"/>
        </a:p>
      </dgm:t>
    </dgm:pt>
    <dgm:pt modelId="{4C44FA48-28A9-4A40-8D72-5518F14DF846}" type="parTrans" cxnId="{F65DA964-AE9C-4C8A-9D06-E047939ACD9C}">
      <dgm:prSet/>
      <dgm:spPr/>
      <dgm:t>
        <a:bodyPr/>
        <a:lstStyle/>
        <a:p>
          <a:endParaRPr lang="en-US"/>
        </a:p>
      </dgm:t>
    </dgm:pt>
    <dgm:pt modelId="{F7792EBA-2BCC-4230-9357-B967777BC474}" type="sibTrans" cxnId="{F65DA964-AE9C-4C8A-9D06-E047939ACD9C}">
      <dgm:prSet/>
      <dgm:spPr/>
      <dgm:t>
        <a:bodyPr/>
        <a:lstStyle/>
        <a:p>
          <a:endParaRPr lang="en-US"/>
        </a:p>
      </dgm:t>
    </dgm:pt>
    <dgm:pt modelId="{D0BED6D2-4B81-44EC-9D3D-231034081247}">
      <dgm:prSet/>
      <dgm:spPr/>
      <dgm:t>
        <a:bodyPr/>
        <a:lstStyle/>
        <a:p>
          <a:r>
            <a:rPr lang="en-US" b="1" i="0" dirty="0"/>
            <a:t>Continuous delivery</a:t>
          </a:r>
          <a:r>
            <a:rPr lang="en-US" b="0" i="0" dirty="0"/>
            <a:t> is an automated process that deploys code changes to a testing or production environment after the build stage, allowing for easy deployment at any time. It can be released daily, weekly, or fortnightly, but early deployment is recommended for optimal benefits.</a:t>
          </a:r>
          <a:r>
            <a:rPr lang="en-US" b="0" dirty="0"/>
            <a:t> </a:t>
          </a:r>
          <a:r>
            <a:rPr lang="en-US" b="0" i="0" dirty="0"/>
            <a:t>Continuous Delivery is a strategy that focuses on releasing changes into production with a simple "push of a button.“</a:t>
          </a:r>
          <a:endParaRPr lang="en-US" dirty="0"/>
        </a:p>
      </dgm:t>
    </dgm:pt>
    <dgm:pt modelId="{B9C1554B-9F39-49BA-AD71-52F5DAF06C6D}" type="parTrans" cxnId="{F88BBFD7-4059-467F-85A4-7AA9976BC746}">
      <dgm:prSet/>
      <dgm:spPr/>
      <dgm:t>
        <a:bodyPr/>
        <a:lstStyle/>
        <a:p>
          <a:endParaRPr lang="en-US"/>
        </a:p>
      </dgm:t>
    </dgm:pt>
    <dgm:pt modelId="{5AAA19C4-58B0-4451-B3E9-C07A1D173FFF}" type="sibTrans" cxnId="{F88BBFD7-4059-467F-85A4-7AA9976BC746}">
      <dgm:prSet/>
      <dgm:spPr/>
      <dgm:t>
        <a:bodyPr/>
        <a:lstStyle/>
        <a:p>
          <a:endParaRPr lang="en-US"/>
        </a:p>
      </dgm:t>
    </dgm:pt>
    <dgm:pt modelId="{16D45B1C-C7EB-456A-9A61-99EA6AA8DFC7}">
      <dgm:prSet/>
      <dgm:spPr/>
      <dgm:t>
        <a:bodyPr/>
        <a:lstStyle/>
        <a:p>
          <a:r>
            <a:rPr lang="en-US" b="1" i="0" dirty="0"/>
            <a:t>Continuous deployment</a:t>
          </a:r>
          <a:r>
            <a:rPr lang="en-US" b="0" i="0" dirty="0"/>
            <a:t> releases every change in the production pipeline to customers without human intervention, accelerating feedback loops and reducing team pressure. It eliminates "release day" and allows developers to focus on building software, seeing their work go live immediately.</a:t>
          </a:r>
          <a:endParaRPr lang="en-US" dirty="0"/>
        </a:p>
      </dgm:t>
    </dgm:pt>
    <dgm:pt modelId="{4B057D3E-6D8D-4716-B4E5-9339FD8315A8}" type="parTrans" cxnId="{179BB282-A43A-47F3-A1B6-EE1846DA8776}">
      <dgm:prSet/>
      <dgm:spPr/>
      <dgm:t>
        <a:bodyPr/>
        <a:lstStyle/>
        <a:p>
          <a:endParaRPr lang="en-US"/>
        </a:p>
      </dgm:t>
    </dgm:pt>
    <dgm:pt modelId="{29B4C948-2811-4CF3-A172-6D1FEBD17FA7}" type="sibTrans" cxnId="{179BB282-A43A-47F3-A1B6-EE1846DA8776}">
      <dgm:prSet/>
      <dgm:spPr/>
      <dgm:t>
        <a:bodyPr/>
        <a:lstStyle/>
        <a:p>
          <a:endParaRPr lang="en-US"/>
        </a:p>
      </dgm:t>
    </dgm:pt>
    <dgm:pt modelId="{5005F83D-55EA-44B4-A5E2-C43BB9ABF7D3}">
      <dgm:prSet/>
      <dgm:spPr/>
      <dgm:t>
        <a:bodyPr/>
        <a:lstStyle/>
        <a:p>
          <a:r>
            <a:rPr lang="en-US" b="1" i="0" dirty="0"/>
            <a:t>Continuous release </a:t>
          </a:r>
          <a:r>
            <a:rPr lang="en-US" b="0" i="0" dirty="0"/>
            <a:t>focuses on releasing new features or updates to existing features as soon as they are ready, while CI/CD focuses on testing and integrating code changes before they are released.</a:t>
          </a:r>
          <a:endParaRPr lang="en-US" dirty="0"/>
        </a:p>
      </dgm:t>
    </dgm:pt>
    <dgm:pt modelId="{E2B71B98-3479-482D-825F-8AF0C161C233}" type="parTrans" cxnId="{539330BE-C422-4094-A513-4F4B2FE24C92}">
      <dgm:prSet/>
      <dgm:spPr/>
      <dgm:t>
        <a:bodyPr/>
        <a:lstStyle/>
        <a:p>
          <a:endParaRPr lang="en-US"/>
        </a:p>
      </dgm:t>
    </dgm:pt>
    <dgm:pt modelId="{AE0763EA-07C4-4AD0-AE7F-A4F3790037B5}" type="sibTrans" cxnId="{539330BE-C422-4094-A513-4F4B2FE24C92}">
      <dgm:prSet/>
      <dgm:spPr/>
      <dgm:t>
        <a:bodyPr/>
        <a:lstStyle/>
        <a:p>
          <a:endParaRPr lang="en-US"/>
        </a:p>
      </dgm:t>
    </dgm:pt>
    <dgm:pt modelId="{7B270BF1-DF8F-4F82-A9CE-63EFB4EC9538}" type="pres">
      <dgm:prSet presAssocID="{04830760-FE30-4969-BC95-922614E205FA}" presName="linear" presStyleCnt="0">
        <dgm:presLayoutVars>
          <dgm:animLvl val="lvl"/>
          <dgm:resizeHandles val="exact"/>
        </dgm:presLayoutVars>
      </dgm:prSet>
      <dgm:spPr/>
    </dgm:pt>
    <dgm:pt modelId="{2E8F8AB1-8138-4BC3-86F0-7EC6B538A14A}" type="pres">
      <dgm:prSet presAssocID="{F562FEC9-FA8E-4EB9-AC2D-65159C4A5816}" presName="parentText" presStyleLbl="node1" presStyleIdx="0" presStyleCnt="4">
        <dgm:presLayoutVars>
          <dgm:chMax val="0"/>
          <dgm:bulletEnabled val="1"/>
        </dgm:presLayoutVars>
      </dgm:prSet>
      <dgm:spPr/>
    </dgm:pt>
    <dgm:pt modelId="{2AD947B3-DDA9-452E-94EC-A92D37260814}" type="pres">
      <dgm:prSet presAssocID="{F7792EBA-2BCC-4230-9357-B967777BC474}" presName="spacer" presStyleCnt="0"/>
      <dgm:spPr/>
    </dgm:pt>
    <dgm:pt modelId="{BE5523CA-36DD-4FD4-9B55-8237248F5A51}" type="pres">
      <dgm:prSet presAssocID="{D0BED6D2-4B81-44EC-9D3D-231034081247}" presName="parentText" presStyleLbl="node1" presStyleIdx="1" presStyleCnt="4">
        <dgm:presLayoutVars>
          <dgm:chMax val="0"/>
          <dgm:bulletEnabled val="1"/>
        </dgm:presLayoutVars>
      </dgm:prSet>
      <dgm:spPr/>
    </dgm:pt>
    <dgm:pt modelId="{A007B107-2367-45CE-B632-F82C1CFD3E52}" type="pres">
      <dgm:prSet presAssocID="{5AAA19C4-58B0-4451-B3E9-C07A1D173FFF}" presName="spacer" presStyleCnt="0"/>
      <dgm:spPr/>
    </dgm:pt>
    <dgm:pt modelId="{BC0515EC-7818-4067-9A99-E2E7D4441DDB}" type="pres">
      <dgm:prSet presAssocID="{16D45B1C-C7EB-456A-9A61-99EA6AA8DFC7}" presName="parentText" presStyleLbl="node1" presStyleIdx="2" presStyleCnt="4">
        <dgm:presLayoutVars>
          <dgm:chMax val="0"/>
          <dgm:bulletEnabled val="1"/>
        </dgm:presLayoutVars>
      </dgm:prSet>
      <dgm:spPr/>
    </dgm:pt>
    <dgm:pt modelId="{157DB837-B562-4F2E-BB5E-F1810D897B48}" type="pres">
      <dgm:prSet presAssocID="{29B4C948-2811-4CF3-A172-6D1FEBD17FA7}" presName="spacer" presStyleCnt="0"/>
      <dgm:spPr/>
    </dgm:pt>
    <dgm:pt modelId="{CAFDD111-CF44-4D18-ABC9-F04BC1FF9255}" type="pres">
      <dgm:prSet presAssocID="{5005F83D-55EA-44B4-A5E2-C43BB9ABF7D3}" presName="parentText" presStyleLbl="node1" presStyleIdx="3" presStyleCnt="4">
        <dgm:presLayoutVars>
          <dgm:chMax val="0"/>
          <dgm:bulletEnabled val="1"/>
        </dgm:presLayoutVars>
      </dgm:prSet>
      <dgm:spPr/>
    </dgm:pt>
  </dgm:ptLst>
  <dgm:cxnLst>
    <dgm:cxn modelId="{18E95719-FA3E-4C7D-9B7B-ED97885D4363}" type="presOf" srcId="{04830760-FE30-4969-BC95-922614E205FA}" destId="{7B270BF1-DF8F-4F82-A9CE-63EFB4EC9538}" srcOrd="0" destOrd="0" presId="urn:microsoft.com/office/officeart/2005/8/layout/vList2"/>
    <dgm:cxn modelId="{F65DA964-AE9C-4C8A-9D06-E047939ACD9C}" srcId="{04830760-FE30-4969-BC95-922614E205FA}" destId="{F562FEC9-FA8E-4EB9-AC2D-65159C4A5816}" srcOrd="0" destOrd="0" parTransId="{4C44FA48-28A9-4A40-8D72-5518F14DF846}" sibTransId="{F7792EBA-2BCC-4230-9357-B967777BC474}"/>
    <dgm:cxn modelId="{6A93A649-9045-4393-A02A-C189D7292ABE}" type="presOf" srcId="{16D45B1C-C7EB-456A-9A61-99EA6AA8DFC7}" destId="{BC0515EC-7818-4067-9A99-E2E7D4441DDB}" srcOrd="0" destOrd="0" presId="urn:microsoft.com/office/officeart/2005/8/layout/vList2"/>
    <dgm:cxn modelId="{179BB282-A43A-47F3-A1B6-EE1846DA8776}" srcId="{04830760-FE30-4969-BC95-922614E205FA}" destId="{16D45B1C-C7EB-456A-9A61-99EA6AA8DFC7}" srcOrd="2" destOrd="0" parTransId="{4B057D3E-6D8D-4716-B4E5-9339FD8315A8}" sibTransId="{29B4C948-2811-4CF3-A172-6D1FEBD17FA7}"/>
    <dgm:cxn modelId="{0637E9A9-D4A9-414E-96F5-B179A6093380}" type="presOf" srcId="{5005F83D-55EA-44B4-A5E2-C43BB9ABF7D3}" destId="{CAFDD111-CF44-4D18-ABC9-F04BC1FF9255}" srcOrd="0" destOrd="0" presId="urn:microsoft.com/office/officeart/2005/8/layout/vList2"/>
    <dgm:cxn modelId="{9B5A35BD-1934-47A7-A6C9-F15B7E2DE797}" type="presOf" srcId="{D0BED6D2-4B81-44EC-9D3D-231034081247}" destId="{BE5523CA-36DD-4FD4-9B55-8237248F5A51}" srcOrd="0" destOrd="0" presId="urn:microsoft.com/office/officeart/2005/8/layout/vList2"/>
    <dgm:cxn modelId="{539330BE-C422-4094-A513-4F4B2FE24C92}" srcId="{04830760-FE30-4969-BC95-922614E205FA}" destId="{5005F83D-55EA-44B4-A5E2-C43BB9ABF7D3}" srcOrd="3" destOrd="0" parTransId="{E2B71B98-3479-482D-825F-8AF0C161C233}" sibTransId="{AE0763EA-07C4-4AD0-AE7F-A4F3790037B5}"/>
    <dgm:cxn modelId="{9EEE3CD3-60A5-4260-B277-ED90120D4C56}" type="presOf" srcId="{F562FEC9-FA8E-4EB9-AC2D-65159C4A5816}" destId="{2E8F8AB1-8138-4BC3-86F0-7EC6B538A14A}" srcOrd="0" destOrd="0" presId="urn:microsoft.com/office/officeart/2005/8/layout/vList2"/>
    <dgm:cxn modelId="{F88BBFD7-4059-467F-85A4-7AA9976BC746}" srcId="{04830760-FE30-4969-BC95-922614E205FA}" destId="{D0BED6D2-4B81-44EC-9D3D-231034081247}" srcOrd="1" destOrd="0" parTransId="{B9C1554B-9F39-49BA-AD71-52F5DAF06C6D}" sibTransId="{5AAA19C4-58B0-4451-B3E9-C07A1D173FFF}"/>
    <dgm:cxn modelId="{074DF6F0-EBC9-4FF0-A00B-389A52AF2CC4}" type="presParOf" srcId="{7B270BF1-DF8F-4F82-A9CE-63EFB4EC9538}" destId="{2E8F8AB1-8138-4BC3-86F0-7EC6B538A14A}" srcOrd="0" destOrd="0" presId="urn:microsoft.com/office/officeart/2005/8/layout/vList2"/>
    <dgm:cxn modelId="{6783E915-44F4-4B78-98A6-D38CB1B11D82}" type="presParOf" srcId="{7B270BF1-DF8F-4F82-A9CE-63EFB4EC9538}" destId="{2AD947B3-DDA9-452E-94EC-A92D37260814}" srcOrd="1" destOrd="0" presId="urn:microsoft.com/office/officeart/2005/8/layout/vList2"/>
    <dgm:cxn modelId="{99F59560-C04F-4F32-A140-CCD01F8E3BD8}" type="presParOf" srcId="{7B270BF1-DF8F-4F82-A9CE-63EFB4EC9538}" destId="{BE5523CA-36DD-4FD4-9B55-8237248F5A51}" srcOrd="2" destOrd="0" presId="urn:microsoft.com/office/officeart/2005/8/layout/vList2"/>
    <dgm:cxn modelId="{FE9C4A4A-B7AD-4B7E-B06F-B85C660E898C}" type="presParOf" srcId="{7B270BF1-DF8F-4F82-A9CE-63EFB4EC9538}" destId="{A007B107-2367-45CE-B632-F82C1CFD3E52}" srcOrd="3" destOrd="0" presId="urn:microsoft.com/office/officeart/2005/8/layout/vList2"/>
    <dgm:cxn modelId="{3989CCA3-04E5-4198-8AEF-F73053F88E67}" type="presParOf" srcId="{7B270BF1-DF8F-4F82-A9CE-63EFB4EC9538}" destId="{BC0515EC-7818-4067-9A99-E2E7D4441DDB}" srcOrd="4" destOrd="0" presId="urn:microsoft.com/office/officeart/2005/8/layout/vList2"/>
    <dgm:cxn modelId="{4187FDC3-2115-432C-BC40-EC778155BAF2}" type="presParOf" srcId="{7B270BF1-DF8F-4F82-A9CE-63EFB4EC9538}" destId="{157DB837-B562-4F2E-BB5E-F1810D897B48}" srcOrd="5" destOrd="0" presId="urn:microsoft.com/office/officeart/2005/8/layout/vList2"/>
    <dgm:cxn modelId="{DC7383BF-4C1A-4A62-9012-654CABDF5815}" type="presParOf" srcId="{7B270BF1-DF8F-4F82-A9CE-63EFB4EC9538}" destId="{CAFDD111-CF44-4D18-ABC9-F04BC1FF925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ED345-9C5F-4782-B5F2-D816E7C663EA}">
      <dsp:nvSpPr>
        <dsp:cNvPr id="0" name=""/>
        <dsp:cNvSpPr/>
      </dsp:nvSpPr>
      <dsp:spPr>
        <a:xfrm>
          <a:off x="0" y="0"/>
          <a:ext cx="9715500" cy="14820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DevOps is a methodology or a culture in the software development and IT industry. </a:t>
          </a:r>
        </a:p>
      </dsp:txBody>
      <dsp:txXfrm>
        <a:off x="43409" y="43409"/>
        <a:ext cx="8116209" cy="1395272"/>
      </dsp:txXfrm>
    </dsp:sp>
    <dsp:sp modelId="{54E50655-C4A0-41D0-9CF1-6D4D0F241049}">
      <dsp:nvSpPr>
        <dsp:cNvPr id="0" name=""/>
        <dsp:cNvSpPr/>
      </dsp:nvSpPr>
      <dsp:spPr>
        <a:xfrm>
          <a:off x="857250" y="1729105"/>
          <a:ext cx="9715500" cy="14820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Used as a set of practices and tools, DevOps integrates and automates the work of software development and IT operations as a means for improving and shortening the systems development life cycle.</a:t>
          </a:r>
        </a:p>
      </dsp:txBody>
      <dsp:txXfrm>
        <a:off x="900659" y="1772514"/>
        <a:ext cx="7808073" cy="1395272"/>
      </dsp:txXfrm>
    </dsp:sp>
    <dsp:sp modelId="{A116521A-F1EC-4461-9613-F429084202A9}">
      <dsp:nvSpPr>
        <dsp:cNvPr id="0" name=""/>
        <dsp:cNvSpPr/>
      </dsp:nvSpPr>
      <dsp:spPr>
        <a:xfrm>
          <a:off x="1714500" y="3458210"/>
          <a:ext cx="9715500" cy="14820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DevOps is a collaboration between Development and IT Operations to make software production and Deployment in an automated &amp; repeatable way.</a:t>
          </a:r>
        </a:p>
      </dsp:txBody>
      <dsp:txXfrm>
        <a:off x="1757909" y="3501619"/>
        <a:ext cx="7808073" cy="1395272"/>
      </dsp:txXfrm>
    </dsp:sp>
    <dsp:sp modelId="{054DCE99-AB1C-429D-ABDA-7F781E3FFEE0}">
      <dsp:nvSpPr>
        <dsp:cNvPr id="0" name=""/>
        <dsp:cNvSpPr/>
      </dsp:nvSpPr>
      <dsp:spPr>
        <a:xfrm>
          <a:off x="8752141" y="1123918"/>
          <a:ext cx="963358" cy="963358"/>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68897" y="1123918"/>
        <a:ext cx="529846" cy="724927"/>
      </dsp:txXfrm>
    </dsp:sp>
    <dsp:sp modelId="{AE33E5D6-823D-4F16-85EF-F23416FB3D71}">
      <dsp:nvSpPr>
        <dsp:cNvPr id="0" name=""/>
        <dsp:cNvSpPr/>
      </dsp:nvSpPr>
      <dsp:spPr>
        <a:xfrm>
          <a:off x="9609391" y="2843142"/>
          <a:ext cx="963358" cy="963358"/>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826147" y="2843142"/>
        <a:ext cx="529846" cy="724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03C4C-7632-481B-814E-DA8F8BD7FE35}">
      <dsp:nvSpPr>
        <dsp:cNvPr id="0" name=""/>
        <dsp:cNvSpPr/>
      </dsp:nvSpPr>
      <dsp:spPr>
        <a:xfrm>
          <a:off x="0" y="47203"/>
          <a:ext cx="11430000" cy="117475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What is continuous integration (CI)?</a:t>
          </a:r>
          <a:endParaRPr lang="en-US" sz="1700" kern="1200"/>
        </a:p>
      </dsp:txBody>
      <dsp:txXfrm>
        <a:off x="57347" y="104550"/>
        <a:ext cx="11315306" cy="1060059"/>
      </dsp:txXfrm>
    </dsp:sp>
    <dsp:sp modelId="{3BC42242-8542-4A65-8B69-B389FF93B1B8}">
      <dsp:nvSpPr>
        <dsp:cNvPr id="0" name=""/>
        <dsp:cNvSpPr/>
      </dsp:nvSpPr>
      <dsp:spPr>
        <a:xfrm>
          <a:off x="0" y="1270916"/>
          <a:ext cx="11430000" cy="117475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Continuous integration is the practice of integrating all your code changes into the main branch of a shared source code repository early and often, automatically testing each change when you commit or merge them, and automatically kicking off a build, enabling easier identification and resolution of errors and security issues in the development process.</a:t>
          </a:r>
          <a:endParaRPr lang="en-US" sz="1700" kern="1200"/>
        </a:p>
      </dsp:txBody>
      <dsp:txXfrm>
        <a:off x="57347" y="1328263"/>
        <a:ext cx="11315306" cy="1060059"/>
      </dsp:txXfrm>
    </dsp:sp>
    <dsp:sp modelId="{E76FB5CB-74B8-4CC1-BA51-AA1956BA270E}">
      <dsp:nvSpPr>
        <dsp:cNvPr id="0" name=""/>
        <dsp:cNvSpPr/>
      </dsp:nvSpPr>
      <dsp:spPr>
        <a:xfrm>
          <a:off x="0" y="2494630"/>
          <a:ext cx="11430000" cy="117475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Regular merging of changes and automatic testing reduces code conflict and allows for bug and security fixes. </a:t>
          </a:r>
          <a:endParaRPr lang="en-US" sz="1700" kern="1200"/>
        </a:p>
      </dsp:txBody>
      <dsp:txXfrm>
        <a:off x="57347" y="2551977"/>
        <a:ext cx="11315306" cy="1060059"/>
      </dsp:txXfrm>
    </dsp:sp>
    <dsp:sp modelId="{3490C265-4A19-4C49-A22B-B8A07EDB6EBC}">
      <dsp:nvSpPr>
        <dsp:cNvPr id="0" name=""/>
        <dsp:cNvSpPr/>
      </dsp:nvSpPr>
      <dsp:spPr>
        <a:xfrm>
          <a:off x="0" y="3718343"/>
          <a:ext cx="11430000" cy="117475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Common code validation processes involve static code analysis that verifies the quality of the code, automated CI routines, and a version control system to track changes so you know the version of the code used and ensure code quality.</a:t>
          </a:r>
          <a:endParaRPr lang="en-US" sz="1700" kern="1200"/>
        </a:p>
      </dsp:txBody>
      <dsp:txXfrm>
        <a:off x="57347" y="3775690"/>
        <a:ext cx="11315306" cy="1060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A926E-6FB8-472F-80ED-3E1652278A2C}">
      <dsp:nvSpPr>
        <dsp:cNvPr id="0" name=""/>
        <dsp:cNvSpPr/>
      </dsp:nvSpPr>
      <dsp:spPr>
        <a:xfrm>
          <a:off x="0" y="99026"/>
          <a:ext cx="11430000" cy="11402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Continuous delivery (CD) is a software development practice that automates infrastructure provisioning and application release. </a:t>
          </a:r>
          <a:endParaRPr lang="en-US" sz="2100" kern="1200"/>
        </a:p>
      </dsp:txBody>
      <dsp:txXfrm>
        <a:off x="55660" y="154686"/>
        <a:ext cx="11318680" cy="1028881"/>
      </dsp:txXfrm>
    </dsp:sp>
    <dsp:sp modelId="{FEBE896C-C37C-441F-861A-5333BD540A96}">
      <dsp:nvSpPr>
        <dsp:cNvPr id="0" name=""/>
        <dsp:cNvSpPr/>
      </dsp:nvSpPr>
      <dsp:spPr>
        <a:xfrm>
          <a:off x="0" y="1299708"/>
          <a:ext cx="11430000" cy="11402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Once code has been tested and built as part of the CI process, CD takes over during the final stages to ensure it's packaged with everything it needs to deploy to any environment at any time.</a:t>
          </a:r>
          <a:endParaRPr lang="en-US" sz="2100" kern="1200" dirty="0"/>
        </a:p>
      </dsp:txBody>
      <dsp:txXfrm>
        <a:off x="55660" y="1355368"/>
        <a:ext cx="11318680" cy="1028881"/>
      </dsp:txXfrm>
    </dsp:sp>
    <dsp:sp modelId="{68D004BC-F658-48FE-8BEA-46E60F17976A}">
      <dsp:nvSpPr>
        <dsp:cNvPr id="0" name=""/>
        <dsp:cNvSpPr/>
      </dsp:nvSpPr>
      <dsp:spPr>
        <a:xfrm>
          <a:off x="0" y="2500390"/>
          <a:ext cx="11430000" cy="11402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It covers everything from infrastructure provisioning to deployment to testing or production environments. </a:t>
          </a:r>
          <a:endParaRPr lang="en-US" sz="2100" kern="1200"/>
        </a:p>
      </dsp:txBody>
      <dsp:txXfrm>
        <a:off x="55660" y="2556050"/>
        <a:ext cx="11318680" cy="1028881"/>
      </dsp:txXfrm>
    </dsp:sp>
    <dsp:sp modelId="{1A271A0F-150B-4437-AE8E-99DCCA2B38B8}">
      <dsp:nvSpPr>
        <dsp:cNvPr id="0" name=""/>
        <dsp:cNvSpPr/>
      </dsp:nvSpPr>
      <dsp:spPr>
        <a:xfrm>
          <a:off x="0" y="3701071"/>
          <a:ext cx="11430000" cy="11402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CD allows software to be deployed to production at any time and can be triggered manually or automated in continuous deployment.</a:t>
          </a:r>
          <a:endParaRPr lang="en-US" sz="2100" kern="1200"/>
        </a:p>
      </dsp:txBody>
      <dsp:txXfrm>
        <a:off x="55660" y="3756731"/>
        <a:ext cx="11318680" cy="10288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1D8F0-3143-47B7-9085-5BE37D5BA11D}">
      <dsp:nvSpPr>
        <dsp:cNvPr id="0" name=""/>
        <dsp:cNvSpPr/>
      </dsp:nvSpPr>
      <dsp:spPr>
        <a:xfrm>
          <a:off x="0" y="31204"/>
          <a:ext cx="11430000" cy="158180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Continuous deployment automates application deployment, eliminating human intervention. </a:t>
          </a:r>
          <a:endParaRPr lang="en-US" sz="2300" kern="1200" dirty="0"/>
        </a:p>
      </dsp:txBody>
      <dsp:txXfrm>
        <a:off x="77217" y="108421"/>
        <a:ext cx="11275566" cy="1427369"/>
      </dsp:txXfrm>
    </dsp:sp>
    <dsp:sp modelId="{64CB2339-D88C-4D0C-A66B-60D4984309D9}">
      <dsp:nvSpPr>
        <dsp:cNvPr id="0" name=""/>
        <dsp:cNvSpPr/>
      </dsp:nvSpPr>
      <dsp:spPr>
        <a:xfrm>
          <a:off x="0" y="1679248"/>
          <a:ext cx="11430000" cy="158180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DevOps teams set code release criteria and validate them, enabling faster deployment of new features.</a:t>
          </a:r>
          <a:endParaRPr lang="en-US" sz="2300" kern="1200" dirty="0"/>
        </a:p>
      </dsp:txBody>
      <dsp:txXfrm>
        <a:off x="77217" y="1756465"/>
        <a:ext cx="11275566" cy="1427369"/>
      </dsp:txXfrm>
    </dsp:sp>
    <dsp:sp modelId="{6649CFDC-6B07-4703-B172-BFE1813ED3C9}">
      <dsp:nvSpPr>
        <dsp:cNvPr id="0" name=""/>
        <dsp:cNvSpPr/>
      </dsp:nvSpPr>
      <dsp:spPr>
        <a:xfrm>
          <a:off x="0" y="3327291"/>
          <a:ext cx="11430000" cy="158180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t>While you can do continuous integration without continuous delivery or deployment, you can't really do CD without already having CI in place as deploying to production requires integrating code, automating testing, and working in small batches daily.</a:t>
          </a:r>
          <a:endParaRPr lang="en-US" sz="2300" kern="1200" dirty="0"/>
        </a:p>
      </dsp:txBody>
      <dsp:txXfrm>
        <a:off x="77217" y="3404508"/>
        <a:ext cx="11275566" cy="1427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6749C-E34E-4325-8534-F35B96EF1E27}">
      <dsp:nvSpPr>
        <dsp:cNvPr id="0" name=""/>
        <dsp:cNvSpPr/>
      </dsp:nvSpPr>
      <dsp:spPr>
        <a:xfrm>
          <a:off x="0" y="0"/>
          <a:ext cx="9715500" cy="1482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Continuous testing is a software practice that runs tests to identify bugs in the codebase. It is performed automatically in a CI/CD pipeline, ensuring the application works as expected.</a:t>
          </a:r>
          <a:endParaRPr lang="en-US" sz="1400" kern="1200" dirty="0"/>
        </a:p>
      </dsp:txBody>
      <dsp:txXfrm>
        <a:off x="43409" y="43409"/>
        <a:ext cx="8116209" cy="1395272"/>
      </dsp:txXfrm>
    </dsp:sp>
    <dsp:sp modelId="{D0E05606-5DF8-427B-BD4B-C49FC588A989}">
      <dsp:nvSpPr>
        <dsp:cNvPr id="0" name=""/>
        <dsp:cNvSpPr/>
      </dsp:nvSpPr>
      <dsp:spPr>
        <a:xfrm>
          <a:off x="857250" y="1729105"/>
          <a:ext cx="9715500" cy="1482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This helps identify problems early in the development process and provides valuable feedback to developers on code quality, preventing costly and time-consuming fixes.</a:t>
          </a:r>
          <a:endParaRPr lang="en-US" sz="1400" kern="1200" dirty="0"/>
        </a:p>
      </dsp:txBody>
      <dsp:txXfrm>
        <a:off x="900659" y="1772514"/>
        <a:ext cx="7808073" cy="1395272"/>
      </dsp:txXfrm>
    </dsp:sp>
    <dsp:sp modelId="{215AEE78-C6C8-43CA-A244-3532DEDB348C}">
      <dsp:nvSpPr>
        <dsp:cNvPr id="0" name=""/>
        <dsp:cNvSpPr/>
      </dsp:nvSpPr>
      <dsp:spPr>
        <a:xfrm>
          <a:off x="1714500" y="3458210"/>
          <a:ext cx="9715500" cy="14820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Unit testing</a:t>
          </a:r>
          <a:r>
            <a:rPr lang="en-US" sz="1400" b="0" i="0" kern="1200" dirty="0"/>
            <a:t>, which checks that individual units of code work as expected</a:t>
          </a:r>
        </a:p>
        <a:p>
          <a:pPr marL="0" lvl="0" indent="0" algn="l" defTabSz="622300">
            <a:lnSpc>
              <a:spcPct val="90000"/>
            </a:lnSpc>
            <a:spcBef>
              <a:spcPct val="0"/>
            </a:spcBef>
            <a:spcAft>
              <a:spcPct val="35000"/>
            </a:spcAft>
            <a:buFont typeface="Arial" panose="020B0604020202020204" pitchFamily="34" charset="0"/>
            <a:buNone/>
          </a:pPr>
          <a:r>
            <a:rPr lang="en-US" sz="1400" b="1" i="0" kern="1200" dirty="0"/>
            <a:t>Integration testing</a:t>
          </a:r>
          <a:r>
            <a:rPr lang="en-US" sz="1400" b="0" i="0" kern="1200" dirty="0"/>
            <a:t>, which verifies how different modules or services within an application work together</a:t>
          </a:r>
        </a:p>
        <a:p>
          <a:pPr marL="0" lvl="0" indent="0" algn="l" defTabSz="622300">
            <a:lnSpc>
              <a:spcPct val="90000"/>
            </a:lnSpc>
            <a:spcBef>
              <a:spcPct val="0"/>
            </a:spcBef>
            <a:spcAft>
              <a:spcPct val="35000"/>
            </a:spcAft>
            <a:buFont typeface="Arial" panose="020B0604020202020204" pitchFamily="34" charset="0"/>
            <a:buNone/>
          </a:pPr>
          <a:r>
            <a:rPr lang="en-US" sz="1400" b="1" i="0" kern="1200" dirty="0"/>
            <a:t>Regression testing</a:t>
          </a:r>
          <a:r>
            <a:rPr lang="en-US" sz="1400" b="0" i="0" kern="1200" dirty="0"/>
            <a:t>, which is performed after a bug is fixed to ensure that specific bug won't occur again</a:t>
          </a:r>
          <a:endParaRPr lang="en-US" sz="1400" kern="1200" dirty="0"/>
        </a:p>
      </dsp:txBody>
      <dsp:txXfrm>
        <a:off x="1757909" y="3501619"/>
        <a:ext cx="7808073" cy="1395272"/>
      </dsp:txXfrm>
    </dsp:sp>
    <dsp:sp modelId="{BCA494AB-F81C-48E4-A706-5FE187B58C8D}">
      <dsp:nvSpPr>
        <dsp:cNvPr id="0" name=""/>
        <dsp:cNvSpPr/>
      </dsp:nvSpPr>
      <dsp:spPr>
        <a:xfrm>
          <a:off x="8752141" y="1123918"/>
          <a:ext cx="963358" cy="96335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8968897" y="1123918"/>
        <a:ext cx="529846" cy="724927"/>
      </dsp:txXfrm>
    </dsp:sp>
    <dsp:sp modelId="{97D80A7E-ED6D-4C49-8AEC-F924D71D53B1}">
      <dsp:nvSpPr>
        <dsp:cNvPr id="0" name=""/>
        <dsp:cNvSpPr/>
      </dsp:nvSpPr>
      <dsp:spPr>
        <a:xfrm>
          <a:off x="9609391" y="2843142"/>
          <a:ext cx="963358" cy="96335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826147" y="2843142"/>
        <a:ext cx="529846" cy="7249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F8AB1-8138-4BC3-86F0-7EC6B538A14A}">
      <dsp:nvSpPr>
        <dsp:cNvPr id="0" name=""/>
        <dsp:cNvSpPr/>
      </dsp:nvSpPr>
      <dsp:spPr>
        <a:xfrm>
          <a:off x="0" y="98470"/>
          <a:ext cx="11430000" cy="1151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Continuous integration </a:t>
          </a:r>
          <a:r>
            <a:rPr lang="en-US" sz="1600" b="0" i="0" kern="1200" dirty="0"/>
            <a:t>involves developers regularly merging changes back to the main branch, validating them through automated tests and building, to avoid integration challenges and ensure the application is not broken during new commits.</a:t>
          </a:r>
          <a:endParaRPr lang="en-US" sz="1600" kern="1200" dirty="0"/>
        </a:p>
      </dsp:txBody>
      <dsp:txXfrm>
        <a:off x="56201" y="154671"/>
        <a:ext cx="11317598" cy="1038877"/>
      </dsp:txXfrm>
    </dsp:sp>
    <dsp:sp modelId="{BE5523CA-36DD-4FD4-9B55-8237248F5A51}">
      <dsp:nvSpPr>
        <dsp:cNvPr id="0" name=""/>
        <dsp:cNvSpPr/>
      </dsp:nvSpPr>
      <dsp:spPr>
        <a:xfrm>
          <a:off x="0" y="1295830"/>
          <a:ext cx="11430000" cy="1151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Continuous delivery</a:t>
          </a:r>
          <a:r>
            <a:rPr lang="en-US" sz="1600" b="0" i="0" kern="1200" dirty="0"/>
            <a:t> is an automated process that deploys code changes to a testing or production environment after the build stage, allowing for easy deployment at any time. It can be released daily, weekly, or fortnightly, but early deployment is recommended for optimal benefits.</a:t>
          </a:r>
          <a:r>
            <a:rPr lang="en-US" sz="1600" b="0" kern="1200" dirty="0"/>
            <a:t> </a:t>
          </a:r>
          <a:r>
            <a:rPr lang="en-US" sz="1600" b="0" i="0" kern="1200" dirty="0"/>
            <a:t>Continuous Delivery is a strategy that focuses on releasing changes into production with a simple "push of a button.“</a:t>
          </a:r>
          <a:endParaRPr lang="en-US" sz="1600" kern="1200" dirty="0"/>
        </a:p>
      </dsp:txBody>
      <dsp:txXfrm>
        <a:off x="56201" y="1352031"/>
        <a:ext cx="11317598" cy="1038877"/>
      </dsp:txXfrm>
    </dsp:sp>
    <dsp:sp modelId="{BC0515EC-7818-4067-9A99-E2E7D4441DDB}">
      <dsp:nvSpPr>
        <dsp:cNvPr id="0" name=""/>
        <dsp:cNvSpPr/>
      </dsp:nvSpPr>
      <dsp:spPr>
        <a:xfrm>
          <a:off x="0" y="2493190"/>
          <a:ext cx="11430000" cy="1151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Continuous deployment</a:t>
          </a:r>
          <a:r>
            <a:rPr lang="en-US" sz="1600" b="0" i="0" kern="1200" dirty="0"/>
            <a:t> releases every change in the production pipeline to customers without human intervention, accelerating feedback loops and reducing team pressure. It eliminates "release day" and allows developers to focus on building software, seeing their work go live immediately.</a:t>
          </a:r>
          <a:endParaRPr lang="en-US" sz="1600" kern="1200" dirty="0"/>
        </a:p>
      </dsp:txBody>
      <dsp:txXfrm>
        <a:off x="56201" y="2549391"/>
        <a:ext cx="11317598" cy="1038877"/>
      </dsp:txXfrm>
    </dsp:sp>
    <dsp:sp modelId="{CAFDD111-CF44-4D18-ABC9-F04BC1FF9255}">
      <dsp:nvSpPr>
        <dsp:cNvPr id="0" name=""/>
        <dsp:cNvSpPr/>
      </dsp:nvSpPr>
      <dsp:spPr>
        <a:xfrm>
          <a:off x="0" y="3690550"/>
          <a:ext cx="11430000" cy="1151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t>Continuous release </a:t>
          </a:r>
          <a:r>
            <a:rPr lang="en-US" sz="1600" b="0" i="0" kern="1200" dirty="0"/>
            <a:t>focuses on releasing new features or updates to existing features as soon as they are ready, while CI/CD focuses on testing and integrating code changes before they are released.</a:t>
          </a:r>
          <a:endParaRPr lang="en-US" sz="1600" kern="1200" dirty="0"/>
        </a:p>
      </dsp:txBody>
      <dsp:txXfrm>
        <a:off x="56201" y="3746751"/>
        <a:ext cx="11317598" cy="10388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28800" cy="212377"/>
          </a:xfrm>
          <a:prstGeom prst="rect">
            <a:avLst/>
          </a:prstGeom>
        </p:spPr>
        <p:txBody>
          <a:bodyPr vert="horz" lIns="91440" tIns="45720" rIns="91440" bIns="45720" rtlCol="0"/>
          <a:lstStyle>
            <a:lvl1pPr algn="l">
              <a:defRPr sz="800">
                <a:solidFill>
                  <a:schemeClr val="tx2"/>
                </a:solidFill>
                <a:latin typeface="+mn-lt"/>
              </a:defRPr>
            </a:lvl1pPr>
          </a:lstStyle>
          <a:p>
            <a:endParaRPr lang="en-US" dirty="0">
              <a:solidFill>
                <a:schemeClr val="tx2"/>
              </a:solidFill>
            </a:endParaRPr>
          </a:p>
        </p:txBody>
      </p:sp>
      <p:sp>
        <p:nvSpPr>
          <p:cNvPr id="3" name="Date Placeholder 2"/>
          <p:cNvSpPr>
            <a:spLocks noGrp="1"/>
          </p:cNvSpPr>
          <p:nvPr>
            <p:ph type="dt" idx="1"/>
          </p:nvPr>
        </p:nvSpPr>
        <p:spPr>
          <a:xfrm>
            <a:off x="5027613" y="0"/>
            <a:ext cx="1828800" cy="212377"/>
          </a:xfrm>
          <a:prstGeom prst="rect">
            <a:avLst/>
          </a:prstGeom>
        </p:spPr>
        <p:txBody>
          <a:bodyPr vert="horz" lIns="91440" tIns="45720" rIns="91440" bIns="45720" rtlCol="0"/>
          <a:lstStyle>
            <a:lvl1pPr algn="r">
              <a:defRPr sz="800">
                <a:solidFill>
                  <a:schemeClr val="tx2"/>
                </a:solidFill>
                <a:latin typeface="+mn-lt"/>
              </a:defRPr>
            </a:lvl1pPr>
          </a:lstStyle>
          <a:p>
            <a:fld id="{1DE7078C-3525-4C9B-BF62-C9FD13B9A875}" type="datetimeFigureOut">
              <a:rPr lang="en-US" smtClean="0"/>
              <a:pPr/>
              <a:t>9/4/2023</a:t>
            </a:fld>
            <a:endParaRPr lang="en-US" dirty="0"/>
          </a:p>
        </p:txBody>
      </p:sp>
      <p:sp>
        <p:nvSpPr>
          <p:cNvPr id="4" name="Slide Image Placeholder 3"/>
          <p:cNvSpPr>
            <a:spLocks noGrp="1" noRot="1" noChangeAspect="1"/>
          </p:cNvSpPr>
          <p:nvPr>
            <p:ph type="sldImg" idx="2"/>
          </p:nvPr>
        </p:nvSpPr>
        <p:spPr>
          <a:xfrm>
            <a:off x="50205" y="274505"/>
            <a:ext cx="4734172" cy="266297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0206" y="2999605"/>
            <a:ext cx="6751750" cy="586989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923817"/>
            <a:ext cx="6217919" cy="212377"/>
          </a:xfrm>
          <a:prstGeom prst="rect">
            <a:avLst/>
          </a:prstGeom>
        </p:spPr>
        <p:txBody>
          <a:bodyPr vert="horz" lIns="91440" tIns="45720" rIns="91440" bIns="45720" rtlCol="0" anchor="b"/>
          <a:lstStyle>
            <a:lvl1pPr algn="l">
              <a:defRPr sz="800">
                <a:solidFill>
                  <a:schemeClr val="tx2"/>
                </a:solidFill>
                <a:latin typeface="+mn-lt"/>
              </a:defRPr>
            </a:lvl1pPr>
          </a:lstStyle>
          <a:p>
            <a:endParaRPr lang="en-US" dirty="0">
              <a:solidFill>
                <a:schemeClr val="tx2"/>
              </a:solidFill>
            </a:endParaRPr>
          </a:p>
        </p:txBody>
      </p:sp>
      <p:sp>
        <p:nvSpPr>
          <p:cNvPr id="7" name="Slide Number Placeholder 6"/>
          <p:cNvSpPr>
            <a:spLocks noGrp="1"/>
          </p:cNvSpPr>
          <p:nvPr>
            <p:ph type="sldNum" sz="quarter" idx="5"/>
          </p:nvPr>
        </p:nvSpPr>
        <p:spPr>
          <a:xfrm>
            <a:off x="6399213" y="8917749"/>
            <a:ext cx="457200" cy="218445"/>
          </a:xfrm>
          <a:prstGeom prst="rect">
            <a:avLst/>
          </a:prstGeom>
        </p:spPr>
        <p:txBody>
          <a:bodyPr vert="horz" lIns="91440" tIns="45720" rIns="91440" bIns="45720" rtlCol="0" anchor="b"/>
          <a:lstStyle>
            <a:lvl1pPr algn="r">
              <a:defRPr sz="800">
                <a:solidFill>
                  <a:schemeClr val="tx2"/>
                </a:solidFill>
                <a:latin typeface="+mn-lt"/>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Graphik" panose="020B0604020202020204" pitchFamily="34" charset="0"/>
      <a:buChar char="•"/>
      <a:defRPr sz="1100" kern="1200">
        <a:solidFill>
          <a:schemeClr val="tx1"/>
        </a:solidFill>
        <a:latin typeface="+mn-lt"/>
        <a:ea typeface="+mn-ea"/>
        <a:cs typeface="+mn-cs"/>
      </a:defRPr>
    </a:lvl1pPr>
    <a:lvl2pPr marL="230188" indent="-112713" algn="l">
      <a:buFont typeface="Graphik" panose="020B0604020202020204" pitchFamily="34" charset="0"/>
      <a:buChar char="•"/>
      <a:defRPr sz="1000">
        <a:latin typeface="+mn-lt"/>
      </a:defRPr>
    </a:lvl2pPr>
    <a:lvl3pPr marL="342900" indent="-112713" algn="l">
      <a:buFont typeface="Graphik" panose="020B0604020202020204" pitchFamily="34" charset="0"/>
      <a:buChar char="•"/>
      <a:defRPr sz="900">
        <a:latin typeface="+mn-lt"/>
      </a:defRPr>
    </a:lvl3pPr>
    <a:lvl4pPr marL="460375" indent="-112713" algn="l">
      <a:buFont typeface="Graphik" panose="020B0604020202020204" pitchFamily="34" charset="0"/>
      <a:buChar char="•"/>
      <a:defRPr sz="800">
        <a:latin typeface="+mn-lt"/>
      </a:defRPr>
    </a:lvl4pPr>
    <a:lvl5pPr marL="571500" indent="-112713" algn="l">
      <a:buFont typeface="Graphik" panose="020B0604020202020204" pitchFamily="34" charset="0"/>
      <a:buChar char="•"/>
      <a:defRPr sz="800">
        <a:latin typeface="+mn-lt"/>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guide id="2" pos="3840" userDrawn="1">
          <p15:clr>
            <a:srgbClr val="C35EA4"/>
          </p15:clr>
        </p15:guide>
        <p15:guide id="3" orient="horz" pos="3608"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43005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4019562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19641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88493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37294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9063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39083554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a:t>
            </a:r>
            <a:r>
              <a:rPr lang="en-GB" dirty="0" err="1"/>
              <a:t>Sectra</a:t>
            </a:r>
            <a:r>
              <a:rPr lang="en-GB" dirty="0"/>
              <a:t>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userDrawn="1">
          <p15:clr>
            <a:srgbClr val="C35EA4"/>
          </p15:clr>
        </p15:guide>
        <p15:guide id="2" pos="3840" userDrawn="1">
          <p15:clr>
            <a:srgbClr val="C35EA4"/>
          </p15:clr>
        </p15:guide>
        <p15:guide id="3" orient="horz" pos="2160"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dirty="0"/>
              <a:t>Place agenda summary here in GT Sectra Fine </a:t>
            </a:r>
            <a:r>
              <a:rPr lang="en-US" dirty="0" err="1"/>
              <a:t>Rg</a:t>
            </a:r>
            <a:r>
              <a:rPr lang="en-US" dirty="0"/>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750854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931"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3720" userDrawn="1">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7742098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21974827"/>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3708" userDrawn="1">
          <p15:clr>
            <a:srgbClr val="C35EA4"/>
          </p15:clr>
        </p15:guide>
        <p15:guide id="2" orient="horz" pos="932"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3698" userDrawn="1">
          <p15:clr>
            <a:srgbClr val="C35EA4"/>
          </p15:clr>
        </p15:guide>
        <p15:guide id="2" orient="horz" pos="932"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58018171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3115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5444526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4324501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29691506"/>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2855426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userDrawn="1">
          <p15:clr>
            <a:srgbClr val="C35EA4"/>
          </p15:clr>
        </p15:guide>
        <p15:guide id="2" pos="3840"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userDrawn="1">
          <p15:clr>
            <a:srgbClr val="C35EA4"/>
          </p15:clr>
        </p15:guide>
        <p15:guide id="2" pos="3840"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3" r:id="rId6"/>
    <p:sldLayoutId id="2147483730" r:id="rId7"/>
    <p:sldLayoutId id="2147483681" r:id="rId8"/>
    <p:sldLayoutId id="2147483732" r:id="rId9"/>
    <p:sldLayoutId id="2147483731" r:id="rId10"/>
    <p:sldLayoutId id="2147483750" r:id="rId11"/>
    <p:sldLayoutId id="2147483649" r:id="rId12"/>
    <p:sldLayoutId id="2147483759" r:id="rId13"/>
    <p:sldLayoutId id="2147483760" r:id="rId14"/>
    <p:sldLayoutId id="2147483746" r:id="rId15"/>
    <p:sldLayoutId id="2147483751" r:id="rId16"/>
    <p:sldLayoutId id="2147483752" r:id="rId17"/>
    <p:sldLayoutId id="2147483748" r:id="rId18"/>
    <p:sldLayoutId id="2147483651" r:id="rId19"/>
    <p:sldLayoutId id="2147483721" r:id="rId20"/>
    <p:sldLayoutId id="2147483739" r:id="rId21"/>
    <p:sldLayoutId id="2147483737" r:id="rId22"/>
    <p:sldLayoutId id="2147483742" r:id="rId23"/>
    <p:sldLayoutId id="2147483724" r:id="rId24"/>
    <p:sldLayoutId id="2147483723" r:id="rId25"/>
    <p:sldLayoutId id="2147483725" r:id="rId26"/>
    <p:sldLayoutId id="2147483755" r:id="rId27"/>
    <p:sldLayoutId id="2147483757" r:id="rId28"/>
    <p:sldLayoutId id="2147483673" r:id="rId29"/>
    <p:sldLayoutId id="2147483653" r:id="rId30"/>
    <p:sldLayoutId id="2147483722" r:id="rId31"/>
    <p:sldLayoutId id="2147483693" r:id="rId32"/>
    <p:sldLayoutId id="2147483701" r:id="rId33"/>
    <p:sldLayoutId id="2147483668" r:id="rId34"/>
    <p:sldLayoutId id="2147483707" r:id="rId35"/>
    <p:sldLayoutId id="2147483714" r:id="rId36"/>
    <p:sldLayoutId id="2147483657" r:id="rId37"/>
    <p:sldLayoutId id="2147483679" r:id="rId38"/>
    <p:sldLayoutId id="2147483661" r:id="rId39"/>
    <p:sldLayoutId id="2147483754" r:id="rId40"/>
    <p:sldLayoutId id="2147483678" r:id="rId41"/>
    <p:sldLayoutId id="2147483663" r:id="rId42"/>
    <p:sldLayoutId id="2147483667" r:id="rId43"/>
    <p:sldLayoutId id="2147483726" r:id="rId44"/>
    <p:sldLayoutId id="2147483688" r:id="rId45"/>
    <p:sldLayoutId id="2147483655" r:id="rId46"/>
    <p:sldLayoutId id="2147483745" r:id="rId47"/>
    <p:sldLayoutId id="2147483741" r:id="rId4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C35EA4"/>
          </p15:clr>
        </p15:guide>
        <p15:guide id="2" orient="horz" pos="3976" userDrawn="1">
          <p15:clr>
            <a:srgbClr val="C35EA4"/>
          </p15:clr>
        </p15:guide>
        <p15:guide id="3" pos="240" userDrawn="1">
          <p15:clr>
            <a:srgbClr val="C35EA4"/>
          </p15:clr>
        </p15:guide>
        <p15:guide id="4" pos="74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edureka.co/blog/devops-lifecycle/" TargetMode="Externa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5523BC-91C0-46DE-8B5D-DA296314624C}"/>
              </a:ext>
            </a:extLst>
          </p:cNvPr>
          <p:cNvSpPr>
            <a:spLocks noGrp="1"/>
          </p:cNvSpPr>
          <p:nvPr>
            <p:ph type="body" sz="quarter" idx="16"/>
          </p:nvPr>
        </p:nvSpPr>
        <p:spPr>
          <a:xfrm>
            <a:off x="1143000" y="4610099"/>
            <a:ext cx="4953000" cy="1474215"/>
          </a:xfrm>
        </p:spPr>
        <p:txBody>
          <a:bodyPr>
            <a:normAutofit/>
          </a:bodyPr>
          <a:lstStyle/>
          <a:p>
            <a:r>
              <a:rPr lang="en-US" dirty="0"/>
              <a:t>Vishnu Kusumba</a:t>
            </a:r>
          </a:p>
        </p:txBody>
      </p:sp>
      <p:pic>
        <p:nvPicPr>
          <p:cNvPr id="7" name="Picture 6" descr="A blue and yellow loop with black text&#10;&#10;Description automatically generated">
            <a:extLst>
              <a:ext uri="{FF2B5EF4-FFF2-40B4-BE49-F238E27FC236}">
                <a16:creationId xmlns:a16="http://schemas.microsoft.com/office/drawing/2014/main" id="{E5A06ED9-7306-24D7-AD61-415A33FDD587}"/>
              </a:ext>
            </a:extLst>
          </p:cNvPr>
          <p:cNvPicPr>
            <a:picLocks noChangeAspect="1"/>
          </p:cNvPicPr>
          <p:nvPr/>
        </p:nvPicPr>
        <p:blipFill>
          <a:blip r:embed="rId2"/>
          <a:stretch>
            <a:fillRect/>
          </a:stretch>
        </p:blipFill>
        <p:spPr>
          <a:xfrm>
            <a:off x="6858000" y="1858200"/>
            <a:ext cx="4953000" cy="2748915"/>
          </a:xfrm>
          <a:prstGeom prst="rect">
            <a:avLst/>
          </a:prstGeom>
          <a:noFill/>
        </p:spPr>
      </p:pic>
      <p:sp>
        <p:nvSpPr>
          <p:cNvPr id="2" name="Title 1">
            <a:extLst>
              <a:ext uri="{FF2B5EF4-FFF2-40B4-BE49-F238E27FC236}">
                <a16:creationId xmlns:a16="http://schemas.microsoft.com/office/drawing/2014/main" id="{EC9235D3-C132-4720-8A28-BCF016E5E311}"/>
              </a:ext>
            </a:extLst>
          </p:cNvPr>
          <p:cNvSpPr>
            <a:spLocks noGrp="1"/>
          </p:cNvSpPr>
          <p:nvPr>
            <p:ph type="title"/>
          </p:nvPr>
        </p:nvSpPr>
        <p:spPr>
          <a:xfrm>
            <a:off x="1143001" y="381000"/>
            <a:ext cx="4952999" cy="3915092"/>
          </a:xfrm>
        </p:spPr>
        <p:txBody>
          <a:bodyPr anchor="b">
            <a:normAutofit/>
          </a:bodyPr>
          <a:lstStyle/>
          <a:p>
            <a:r>
              <a:rPr lang="en-US" dirty="0"/>
              <a:t>DevOps Roadmap</a:t>
            </a:r>
          </a:p>
        </p:txBody>
      </p:sp>
      <p:sp>
        <p:nvSpPr>
          <p:cNvPr id="12" name="Footer Placeholder 4">
            <a:extLst>
              <a:ext uri="{FF2B5EF4-FFF2-40B4-BE49-F238E27FC236}">
                <a16:creationId xmlns:a16="http://schemas.microsoft.com/office/drawing/2014/main" id="{26E56072-83A2-EE76-2D52-F2CAE6424DC7}"/>
              </a:ext>
            </a:extLst>
          </p:cNvPr>
          <p:cNvSpPr>
            <a:spLocks noGrp="1"/>
          </p:cNvSpPr>
          <p:nvPr>
            <p:ph type="ftr" sz="quarter" idx="18"/>
          </p:nvPr>
        </p:nvSpPr>
        <p:spPr>
          <a:xfrm>
            <a:off x="7315200" y="6488234"/>
            <a:ext cx="4114800" cy="198318"/>
          </a:xfrm>
        </p:spPr>
        <p:txBody>
          <a:bodyPr/>
          <a:lstStyle/>
          <a:p>
            <a:pPr algn="r" defTabSz="228600">
              <a:spcAft>
                <a:spcPts val="1200"/>
              </a:spcAft>
              <a:defRPr/>
            </a:pPr>
            <a:r>
              <a:rPr lang="en-GB"/>
              <a:t>Copyright © 2021 Accenture. All rights reserved.</a:t>
            </a:r>
          </a:p>
        </p:txBody>
      </p:sp>
      <p:sp>
        <p:nvSpPr>
          <p:cNvPr id="14" name="Slide Number Placeholder 5">
            <a:extLst>
              <a:ext uri="{FF2B5EF4-FFF2-40B4-BE49-F238E27FC236}">
                <a16:creationId xmlns:a16="http://schemas.microsoft.com/office/drawing/2014/main" id="{9709D943-3751-7D83-AE2D-D6F76540B05E}"/>
              </a:ext>
            </a:extLst>
          </p:cNvPr>
          <p:cNvSpPr>
            <a:spLocks noGrp="1"/>
          </p:cNvSpPr>
          <p:nvPr>
            <p:ph type="sldNum" sz="quarter" idx="19"/>
          </p:nvPr>
        </p:nvSpPr>
        <p:spPr>
          <a:xfrm>
            <a:off x="11484746" y="6490025"/>
            <a:ext cx="326254" cy="201168"/>
          </a:xfrm>
        </p:spPr>
        <p:txBody>
          <a:bodyPr/>
          <a:lstStyle/>
          <a:p>
            <a:pPr>
              <a:spcAft>
                <a:spcPts val="600"/>
              </a:spcAft>
            </a:pPr>
            <a:fld id="{1F90F471-3972-4120-B8B3-0237DE626C35}" type="slidenum">
              <a:rPr lang="en-US" smtClean="0"/>
              <a:pPr>
                <a:spcAft>
                  <a:spcPts val="600"/>
                </a:spcAft>
              </a:pPr>
              <a:t>1</a:t>
            </a:fld>
            <a:endParaRPr lang="en-US"/>
          </a:p>
        </p:txBody>
      </p:sp>
    </p:spTree>
    <p:extLst>
      <p:ext uri="{BB962C8B-B14F-4D97-AF65-F5344CB8AC3E}">
        <p14:creationId xmlns:p14="http://schemas.microsoft.com/office/powerpoint/2010/main" val="43846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ocument&#10;&#10;Description automatically generated">
            <a:extLst>
              <a:ext uri="{FF2B5EF4-FFF2-40B4-BE49-F238E27FC236}">
                <a16:creationId xmlns:a16="http://schemas.microsoft.com/office/drawing/2014/main" id="{A37101B3-E488-DC01-CCA4-4665C4C8B65B}"/>
              </a:ext>
            </a:extLst>
          </p:cNvPr>
          <p:cNvPicPr>
            <a:picLocks noChangeAspect="1"/>
          </p:cNvPicPr>
          <p:nvPr/>
        </p:nvPicPr>
        <p:blipFill>
          <a:blip r:embed="rId2"/>
          <a:stretch>
            <a:fillRect/>
          </a:stretch>
        </p:blipFill>
        <p:spPr>
          <a:xfrm>
            <a:off x="1143000" y="441286"/>
            <a:ext cx="10928350" cy="5600779"/>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10</a:t>
            </a:fld>
            <a:endParaRPr lang="en-US"/>
          </a:p>
        </p:txBody>
      </p:sp>
    </p:spTree>
    <p:extLst>
      <p:ext uri="{BB962C8B-B14F-4D97-AF65-F5344CB8AC3E}">
        <p14:creationId xmlns:p14="http://schemas.microsoft.com/office/powerpoint/2010/main" val="2662421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20F42B19-1A37-BD68-4928-4A1E54B8F6BE}"/>
              </a:ext>
            </a:extLst>
          </p:cNvPr>
          <p:cNvPicPr>
            <a:picLocks noChangeAspect="1"/>
          </p:cNvPicPr>
          <p:nvPr/>
        </p:nvPicPr>
        <p:blipFill>
          <a:blip r:embed="rId2"/>
          <a:stretch>
            <a:fillRect/>
          </a:stretch>
        </p:blipFill>
        <p:spPr>
          <a:xfrm>
            <a:off x="3814572" y="68263"/>
            <a:ext cx="5585206"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11</a:t>
            </a:fld>
            <a:endParaRPr lang="en-US"/>
          </a:p>
        </p:txBody>
      </p:sp>
    </p:spTree>
    <p:extLst>
      <p:ext uri="{BB962C8B-B14F-4D97-AF65-F5344CB8AC3E}">
        <p14:creationId xmlns:p14="http://schemas.microsoft.com/office/powerpoint/2010/main" val="901080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0E40DE69-B95C-0723-5643-8E66674F1FC9}"/>
              </a:ext>
            </a:extLst>
          </p:cNvPr>
          <p:cNvPicPr>
            <a:picLocks noChangeAspect="1"/>
          </p:cNvPicPr>
          <p:nvPr/>
        </p:nvPicPr>
        <p:blipFill>
          <a:blip r:embed="rId2"/>
          <a:stretch>
            <a:fillRect/>
          </a:stretch>
        </p:blipFill>
        <p:spPr>
          <a:xfrm>
            <a:off x="1143000" y="1096987"/>
            <a:ext cx="10928350" cy="4289377"/>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12</a:t>
            </a:fld>
            <a:endParaRPr lang="en-US"/>
          </a:p>
        </p:txBody>
      </p:sp>
    </p:spTree>
    <p:extLst>
      <p:ext uri="{BB962C8B-B14F-4D97-AF65-F5344CB8AC3E}">
        <p14:creationId xmlns:p14="http://schemas.microsoft.com/office/powerpoint/2010/main" val="240791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498859B2-7E84-D91C-6D3E-9EFDA6E01134}"/>
              </a:ext>
            </a:extLst>
          </p:cNvPr>
          <p:cNvPicPr>
            <a:picLocks noChangeAspect="1"/>
          </p:cNvPicPr>
          <p:nvPr/>
        </p:nvPicPr>
        <p:blipFill>
          <a:blip r:embed="rId2"/>
          <a:stretch>
            <a:fillRect/>
          </a:stretch>
        </p:blipFill>
        <p:spPr>
          <a:xfrm>
            <a:off x="1143000" y="427625"/>
            <a:ext cx="10928350" cy="5628100"/>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13</a:t>
            </a:fld>
            <a:endParaRPr lang="en-US"/>
          </a:p>
        </p:txBody>
      </p:sp>
    </p:spTree>
    <p:extLst>
      <p:ext uri="{BB962C8B-B14F-4D97-AF65-F5344CB8AC3E}">
        <p14:creationId xmlns:p14="http://schemas.microsoft.com/office/powerpoint/2010/main" val="42610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10;&#10;Description automatically generated">
            <a:extLst>
              <a:ext uri="{FF2B5EF4-FFF2-40B4-BE49-F238E27FC236}">
                <a16:creationId xmlns:a16="http://schemas.microsoft.com/office/drawing/2014/main" id="{0E0345A4-90B8-D9A6-9E4B-706A9ABC7004}"/>
              </a:ext>
            </a:extLst>
          </p:cNvPr>
          <p:cNvPicPr>
            <a:picLocks noChangeAspect="1"/>
          </p:cNvPicPr>
          <p:nvPr/>
        </p:nvPicPr>
        <p:blipFill>
          <a:blip r:embed="rId2"/>
          <a:stretch>
            <a:fillRect/>
          </a:stretch>
        </p:blipFill>
        <p:spPr>
          <a:xfrm>
            <a:off x="3449630" y="68263"/>
            <a:ext cx="6315090"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14</a:t>
            </a:fld>
            <a:endParaRPr lang="en-US"/>
          </a:p>
        </p:txBody>
      </p:sp>
    </p:spTree>
    <p:extLst>
      <p:ext uri="{BB962C8B-B14F-4D97-AF65-F5344CB8AC3E}">
        <p14:creationId xmlns:p14="http://schemas.microsoft.com/office/powerpoint/2010/main" val="1177803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text&#10;&#10;Description automatically generated with medium confidence">
            <a:extLst>
              <a:ext uri="{FF2B5EF4-FFF2-40B4-BE49-F238E27FC236}">
                <a16:creationId xmlns:a16="http://schemas.microsoft.com/office/drawing/2014/main" id="{A64CD1A2-10BC-6EEF-6589-3D0E02461E55}"/>
              </a:ext>
            </a:extLst>
          </p:cNvPr>
          <p:cNvPicPr>
            <a:picLocks noChangeAspect="1"/>
          </p:cNvPicPr>
          <p:nvPr/>
        </p:nvPicPr>
        <p:blipFill>
          <a:blip r:embed="rId2"/>
          <a:stretch>
            <a:fillRect/>
          </a:stretch>
        </p:blipFill>
        <p:spPr>
          <a:xfrm>
            <a:off x="3513098" y="68263"/>
            <a:ext cx="6188154"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15</a:t>
            </a:fld>
            <a:endParaRPr lang="en-US"/>
          </a:p>
        </p:txBody>
      </p:sp>
    </p:spTree>
    <p:extLst>
      <p:ext uri="{BB962C8B-B14F-4D97-AF65-F5344CB8AC3E}">
        <p14:creationId xmlns:p14="http://schemas.microsoft.com/office/powerpoint/2010/main" val="2414100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64E557AA-EA70-77E6-923F-C77BB42622FF}"/>
              </a:ext>
            </a:extLst>
          </p:cNvPr>
          <p:cNvPicPr>
            <a:picLocks noChangeAspect="1"/>
          </p:cNvPicPr>
          <p:nvPr/>
        </p:nvPicPr>
        <p:blipFill>
          <a:blip r:embed="rId2"/>
          <a:stretch>
            <a:fillRect/>
          </a:stretch>
        </p:blipFill>
        <p:spPr>
          <a:xfrm>
            <a:off x="3449630" y="68263"/>
            <a:ext cx="6315090"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16</a:t>
            </a:fld>
            <a:endParaRPr lang="en-US"/>
          </a:p>
        </p:txBody>
      </p:sp>
    </p:spTree>
    <p:extLst>
      <p:ext uri="{BB962C8B-B14F-4D97-AF65-F5344CB8AC3E}">
        <p14:creationId xmlns:p14="http://schemas.microsoft.com/office/powerpoint/2010/main" val="119946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7640633-8556-6A88-B988-77513930C8B9}"/>
              </a:ext>
            </a:extLst>
          </p:cNvPr>
          <p:cNvPicPr>
            <a:picLocks noChangeAspect="1"/>
          </p:cNvPicPr>
          <p:nvPr/>
        </p:nvPicPr>
        <p:blipFill>
          <a:blip r:embed="rId2"/>
          <a:stretch>
            <a:fillRect/>
          </a:stretch>
        </p:blipFill>
        <p:spPr>
          <a:xfrm>
            <a:off x="3249067" y="68263"/>
            <a:ext cx="6716216"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17</a:t>
            </a:fld>
            <a:endParaRPr lang="en-US"/>
          </a:p>
        </p:txBody>
      </p:sp>
    </p:spTree>
    <p:extLst>
      <p:ext uri="{BB962C8B-B14F-4D97-AF65-F5344CB8AC3E}">
        <p14:creationId xmlns:p14="http://schemas.microsoft.com/office/powerpoint/2010/main" val="55036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67E6AD-41E9-B371-1ED7-2ADC540555CC}"/>
              </a:ext>
            </a:extLst>
          </p:cNvPr>
          <p:cNvSpPr>
            <a:spLocks noGrp="1"/>
          </p:cNvSpPr>
          <p:nvPr>
            <p:ph type="title"/>
          </p:nvPr>
        </p:nvSpPr>
        <p:spPr>
          <a:xfrm>
            <a:off x="381000" y="381000"/>
            <a:ext cx="11430000" cy="990600"/>
          </a:xfrm>
        </p:spPr>
        <p:txBody>
          <a:bodyPr anchor="t">
            <a:normAutofit/>
          </a:bodyPr>
          <a:lstStyle/>
          <a:p>
            <a:r>
              <a:rPr lang="en-US" sz="2000"/>
              <a:t>CI/CD</a:t>
            </a:r>
            <a:br>
              <a:rPr lang="en-US" sz="2000" dirty="0"/>
            </a:br>
            <a:br>
              <a:rPr lang="en-US" sz="2000" dirty="0"/>
            </a:br>
            <a:br>
              <a:rPr lang="en-US" sz="2000" dirty="0"/>
            </a:br>
            <a:endParaRPr lang="en-US" sz="2000" dirty="0"/>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18</a:t>
            </a:fld>
            <a:endParaRPr lang="en-US"/>
          </a:p>
        </p:txBody>
      </p:sp>
      <p:graphicFrame>
        <p:nvGraphicFramePr>
          <p:cNvPr id="12" name="Content Placeholder 2">
            <a:extLst>
              <a:ext uri="{FF2B5EF4-FFF2-40B4-BE49-F238E27FC236}">
                <a16:creationId xmlns:a16="http://schemas.microsoft.com/office/drawing/2014/main" id="{FECFCFC2-8472-01BC-87F8-D4CA93C20AFD}"/>
              </a:ext>
            </a:extLst>
          </p:cNvPr>
          <p:cNvGraphicFramePr>
            <a:graphicFrameLocks noGrp="1"/>
          </p:cNvGraphicFramePr>
          <p:nvPr>
            <p:ph sz="quarter" idx="10"/>
            <p:extLst>
              <p:ext uri="{D42A27DB-BD31-4B8C-83A1-F6EECF244321}">
                <p14:modId xmlns:p14="http://schemas.microsoft.com/office/powerpoint/2010/main" val="3420389047"/>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6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B93308-A5DF-D07E-3ED6-7BF6881F96B7}"/>
              </a:ext>
            </a:extLst>
          </p:cNvPr>
          <p:cNvSpPr txBox="1"/>
          <p:nvPr/>
        </p:nvSpPr>
        <p:spPr>
          <a:xfrm>
            <a:off x="381000" y="381000"/>
            <a:ext cx="11430000" cy="990600"/>
          </a:xfrm>
          <a:prstGeom prst="rect">
            <a:avLst/>
          </a:prstGeom>
        </p:spPr>
        <p:txBody>
          <a:bodyPr vert="horz" lIns="0" tIns="0" rIns="0" bIns="0" rtlCol="0" anchor="t">
            <a:normAutofit/>
          </a:bodyPr>
          <a:lstStyle/>
          <a:p>
            <a:pPr>
              <a:lnSpc>
                <a:spcPct val="80000"/>
              </a:lnSpc>
              <a:spcBef>
                <a:spcPct val="0"/>
              </a:spcBef>
              <a:spcAft>
                <a:spcPts val="600"/>
              </a:spcAft>
            </a:pPr>
            <a:r>
              <a:rPr lang="en-US" sz="3600" b="1" i="0" dirty="0">
                <a:effectLst/>
                <a:latin typeface="+mj-lt"/>
                <a:ea typeface="+mj-ea"/>
                <a:cs typeface="+mj-cs"/>
              </a:rPr>
              <a:t>What is continuous delivery (CD)?</a:t>
            </a:r>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19</a:t>
            </a:fld>
            <a:endParaRPr lang="en-US"/>
          </a:p>
        </p:txBody>
      </p:sp>
      <p:graphicFrame>
        <p:nvGraphicFramePr>
          <p:cNvPr id="11" name="TextBox 6">
            <a:extLst>
              <a:ext uri="{FF2B5EF4-FFF2-40B4-BE49-F238E27FC236}">
                <a16:creationId xmlns:a16="http://schemas.microsoft.com/office/drawing/2014/main" id="{F20EBDF7-6B14-004E-10FD-3DFAA4AC2876}"/>
              </a:ext>
            </a:extLst>
          </p:cNvPr>
          <p:cNvGraphicFramePr/>
          <p:nvPr>
            <p:extLst>
              <p:ext uri="{D42A27DB-BD31-4B8C-83A1-F6EECF244321}">
                <p14:modId xmlns:p14="http://schemas.microsoft.com/office/powerpoint/2010/main" val="1360369627"/>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4592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52A49808-E781-8ECB-112C-8BB765CF037C}"/>
              </a:ext>
            </a:extLst>
          </p:cNvPr>
          <p:cNvSpPr>
            <a:spLocks noGrp="1"/>
          </p:cNvSpPr>
          <p:nvPr>
            <p:ph type="title"/>
          </p:nvPr>
        </p:nvSpPr>
        <p:spPr>
          <a:xfrm>
            <a:off x="381000" y="381000"/>
            <a:ext cx="11430000" cy="990600"/>
          </a:xfrm>
        </p:spPr>
        <p:txBody>
          <a:bodyPr vert="horz" lIns="0" tIns="0" rIns="0" bIns="0" rtlCol="0" anchor="t">
            <a:normAutofit/>
          </a:bodyPr>
          <a:lstStyle/>
          <a:p>
            <a:r>
              <a:rPr lang="en-US"/>
              <a:t>What is DevOps</a:t>
            </a:r>
            <a:endParaRPr lang="en-US" dirty="0"/>
          </a:p>
        </p:txBody>
      </p:sp>
      <p:sp>
        <p:nvSpPr>
          <p:cNvPr id="4" name="Footer Placeholder 3">
            <a:extLst>
              <a:ext uri="{FF2B5EF4-FFF2-40B4-BE49-F238E27FC236}">
                <a16:creationId xmlns:a16="http://schemas.microsoft.com/office/drawing/2014/main" id="{ECA2BE73-0096-F4F0-15E2-3BE8C699D889}"/>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6" name="Slide Number Placeholder 5">
            <a:extLst>
              <a:ext uri="{FF2B5EF4-FFF2-40B4-BE49-F238E27FC236}">
                <a16:creationId xmlns:a16="http://schemas.microsoft.com/office/drawing/2014/main" id="{8B4E1735-64A9-4DB6-0310-BAE69C0FE252}"/>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2</a:t>
            </a:fld>
            <a:endParaRPr lang="en-US"/>
          </a:p>
        </p:txBody>
      </p:sp>
      <p:graphicFrame>
        <p:nvGraphicFramePr>
          <p:cNvPr id="33" name="TextBox 8">
            <a:extLst>
              <a:ext uri="{FF2B5EF4-FFF2-40B4-BE49-F238E27FC236}">
                <a16:creationId xmlns:a16="http://schemas.microsoft.com/office/drawing/2014/main" id="{37C79B47-387B-1B49-B1D5-ED279685E9C4}"/>
              </a:ext>
            </a:extLst>
          </p:cNvPr>
          <p:cNvGraphicFramePr/>
          <p:nvPr>
            <p:extLst>
              <p:ext uri="{D42A27DB-BD31-4B8C-83A1-F6EECF244321}">
                <p14:modId xmlns:p14="http://schemas.microsoft.com/office/powerpoint/2010/main" val="1740787281"/>
              </p:ext>
            </p:extLst>
          </p:nvPr>
        </p:nvGraphicFramePr>
        <p:xfrm>
          <a:off x="381001" y="1371600"/>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395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B93308-A5DF-D07E-3ED6-7BF6881F96B7}"/>
              </a:ext>
            </a:extLst>
          </p:cNvPr>
          <p:cNvSpPr txBox="1"/>
          <p:nvPr/>
        </p:nvSpPr>
        <p:spPr>
          <a:xfrm>
            <a:off x="381000" y="381000"/>
            <a:ext cx="11430000" cy="990600"/>
          </a:xfrm>
          <a:prstGeom prst="rect">
            <a:avLst/>
          </a:prstGeom>
        </p:spPr>
        <p:txBody>
          <a:bodyPr vert="horz" lIns="0" tIns="0" rIns="0" bIns="0" rtlCol="0" anchor="t">
            <a:normAutofit/>
          </a:bodyPr>
          <a:lstStyle/>
          <a:p>
            <a:pPr>
              <a:lnSpc>
                <a:spcPct val="80000"/>
              </a:lnSpc>
              <a:spcBef>
                <a:spcPct val="0"/>
              </a:spcBef>
              <a:spcAft>
                <a:spcPts val="600"/>
              </a:spcAft>
            </a:pPr>
            <a:r>
              <a:rPr lang="en-US" sz="3600" b="1" i="0">
                <a:effectLst/>
                <a:latin typeface="+mj-lt"/>
                <a:ea typeface="+mj-ea"/>
                <a:cs typeface="+mj-cs"/>
              </a:rPr>
              <a:t>What is continuous deployment?</a:t>
            </a:r>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20</a:t>
            </a:fld>
            <a:endParaRPr lang="en-US"/>
          </a:p>
        </p:txBody>
      </p:sp>
      <p:graphicFrame>
        <p:nvGraphicFramePr>
          <p:cNvPr id="11" name="TextBox 6">
            <a:extLst>
              <a:ext uri="{FF2B5EF4-FFF2-40B4-BE49-F238E27FC236}">
                <a16:creationId xmlns:a16="http://schemas.microsoft.com/office/drawing/2014/main" id="{F20EBDF7-6B14-004E-10FD-3DFAA4AC2876}"/>
              </a:ext>
            </a:extLst>
          </p:cNvPr>
          <p:cNvGraphicFramePr/>
          <p:nvPr>
            <p:extLst>
              <p:ext uri="{D42A27DB-BD31-4B8C-83A1-F6EECF244321}">
                <p14:modId xmlns:p14="http://schemas.microsoft.com/office/powerpoint/2010/main" val="757724361"/>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559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B93308-A5DF-D07E-3ED6-7BF6881F96B7}"/>
              </a:ext>
            </a:extLst>
          </p:cNvPr>
          <p:cNvSpPr txBox="1"/>
          <p:nvPr/>
        </p:nvSpPr>
        <p:spPr>
          <a:xfrm>
            <a:off x="381000" y="381000"/>
            <a:ext cx="11430000" cy="990600"/>
          </a:xfrm>
          <a:prstGeom prst="rect">
            <a:avLst/>
          </a:prstGeom>
        </p:spPr>
        <p:txBody>
          <a:bodyPr vert="horz" lIns="0" tIns="0" rIns="0" bIns="0" rtlCol="0" anchor="t">
            <a:normAutofit/>
          </a:bodyPr>
          <a:lstStyle/>
          <a:p>
            <a:pPr>
              <a:lnSpc>
                <a:spcPct val="80000"/>
              </a:lnSpc>
              <a:spcBef>
                <a:spcPct val="0"/>
              </a:spcBef>
              <a:spcAft>
                <a:spcPts val="600"/>
              </a:spcAft>
            </a:pPr>
            <a:r>
              <a:rPr lang="en-US" sz="3600" b="1" i="0">
                <a:effectLst/>
                <a:latin typeface="+mj-lt"/>
                <a:ea typeface="+mj-ea"/>
                <a:cs typeface="+mj-cs"/>
              </a:rPr>
              <a:t>What is continuous testing?</a:t>
            </a:r>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21</a:t>
            </a:fld>
            <a:endParaRPr lang="en-US"/>
          </a:p>
        </p:txBody>
      </p:sp>
      <p:graphicFrame>
        <p:nvGraphicFramePr>
          <p:cNvPr id="11" name="TextBox 6">
            <a:extLst>
              <a:ext uri="{FF2B5EF4-FFF2-40B4-BE49-F238E27FC236}">
                <a16:creationId xmlns:a16="http://schemas.microsoft.com/office/drawing/2014/main" id="{F20EBDF7-6B14-004E-10FD-3DFAA4AC2876}"/>
              </a:ext>
            </a:extLst>
          </p:cNvPr>
          <p:cNvGraphicFramePr/>
          <p:nvPr>
            <p:extLst>
              <p:ext uri="{D42A27DB-BD31-4B8C-83A1-F6EECF244321}">
                <p14:modId xmlns:p14="http://schemas.microsoft.com/office/powerpoint/2010/main" val="3063607527"/>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4120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DC1558-20DC-3003-C21E-3BA4CB5333EF}"/>
              </a:ext>
            </a:extLst>
          </p:cNvPr>
          <p:cNvSpPr>
            <a:spLocks noGrp="1"/>
          </p:cNvSpPr>
          <p:nvPr>
            <p:ph type="title"/>
          </p:nvPr>
        </p:nvSpPr>
        <p:spPr>
          <a:xfrm>
            <a:off x="381000" y="381000"/>
            <a:ext cx="11430000" cy="990600"/>
          </a:xfrm>
        </p:spPr>
        <p:txBody>
          <a:bodyPr anchor="t">
            <a:normAutofit/>
          </a:bodyPr>
          <a:lstStyle/>
          <a:p>
            <a:r>
              <a:rPr lang="en-US" dirty="0"/>
              <a:t>CI vs </a:t>
            </a:r>
            <a:r>
              <a:rPr lang="en-US" dirty="0" err="1"/>
              <a:t>Cont.Delivery</a:t>
            </a:r>
            <a:r>
              <a:rPr lang="en-US" dirty="0"/>
              <a:t> vs </a:t>
            </a:r>
            <a:r>
              <a:rPr lang="en-US" dirty="0" err="1"/>
              <a:t>Cont.Deployments</a:t>
            </a:r>
            <a:endParaRPr lang="en-US" dirty="0"/>
          </a:p>
        </p:txBody>
      </p:sp>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22</a:t>
            </a:fld>
            <a:endParaRPr lang="en-US"/>
          </a:p>
        </p:txBody>
      </p:sp>
      <p:graphicFrame>
        <p:nvGraphicFramePr>
          <p:cNvPr id="10" name="Content Placeholder 7">
            <a:extLst>
              <a:ext uri="{FF2B5EF4-FFF2-40B4-BE49-F238E27FC236}">
                <a16:creationId xmlns:a16="http://schemas.microsoft.com/office/drawing/2014/main" id="{01E1823B-958A-726F-91A7-3E1AB8B6BF6B}"/>
              </a:ext>
            </a:extLst>
          </p:cNvPr>
          <p:cNvGraphicFramePr>
            <a:graphicFrameLocks noGrp="1"/>
          </p:cNvGraphicFramePr>
          <p:nvPr>
            <p:ph sz="quarter" idx="10"/>
            <p:extLst>
              <p:ext uri="{D42A27DB-BD31-4B8C-83A1-F6EECF244321}">
                <p14:modId xmlns:p14="http://schemas.microsoft.com/office/powerpoint/2010/main" val="1249011315"/>
              </p:ext>
            </p:extLst>
          </p:nvPr>
        </p:nvGraphicFramePr>
        <p:xfrm>
          <a:off x="381001" y="1371601"/>
          <a:ext cx="11430000"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00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0"/>
          </p:nvPr>
        </p:nvSpPr>
        <p:spPr/>
        <p:txBody>
          <a:bodyPr/>
          <a:lstStyle/>
          <a:p>
            <a:fld id="{1F90F471-3972-4120-B8B3-0237DE626C35}" type="slidenum">
              <a:rPr lang="en-US" smtClean="0"/>
              <a:pPr/>
              <a:t>23</a:t>
            </a:fld>
            <a:endParaRPr lang="en-US" dirty="0"/>
          </a:p>
        </p:txBody>
      </p:sp>
      <p:pic>
        <p:nvPicPr>
          <p:cNvPr id="5" name="Picture 4">
            <a:extLst>
              <a:ext uri="{FF2B5EF4-FFF2-40B4-BE49-F238E27FC236}">
                <a16:creationId xmlns:a16="http://schemas.microsoft.com/office/drawing/2014/main" id="{63CF487E-010D-1C12-CD8F-8DADD4140FCF}"/>
              </a:ext>
            </a:extLst>
          </p:cNvPr>
          <p:cNvPicPr>
            <a:picLocks noChangeAspect="1"/>
          </p:cNvPicPr>
          <p:nvPr/>
        </p:nvPicPr>
        <p:blipFill>
          <a:blip r:embed="rId2"/>
          <a:stretch>
            <a:fillRect/>
          </a:stretch>
        </p:blipFill>
        <p:spPr>
          <a:xfrm>
            <a:off x="917420" y="530153"/>
            <a:ext cx="7315576" cy="1524078"/>
          </a:xfrm>
          <a:prstGeom prst="rect">
            <a:avLst/>
          </a:prstGeom>
        </p:spPr>
      </p:pic>
      <p:pic>
        <p:nvPicPr>
          <p:cNvPr id="7" name="Picture 6">
            <a:extLst>
              <a:ext uri="{FF2B5EF4-FFF2-40B4-BE49-F238E27FC236}">
                <a16:creationId xmlns:a16="http://schemas.microsoft.com/office/drawing/2014/main" id="{893433E1-6C78-4B8D-3056-8173E9EF0A01}"/>
              </a:ext>
            </a:extLst>
          </p:cNvPr>
          <p:cNvPicPr>
            <a:picLocks noChangeAspect="1"/>
          </p:cNvPicPr>
          <p:nvPr/>
        </p:nvPicPr>
        <p:blipFill>
          <a:blip r:embed="rId3"/>
          <a:stretch>
            <a:fillRect/>
          </a:stretch>
        </p:blipFill>
        <p:spPr>
          <a:xfrm>
            <a:off x="917420" y="2680475"/>
            <a:ext cx="6617040" cy="3181514"/>
          </a:xfrm>
          <a:prstGeom prst="rect">
            <a:avLst/>
          </a:prstGeom>
        </p:spPr>
      </p:pic>
    </p:spTree>
    <p:extLst>
      <p:ext uri="{BB962C8B-B14F-4D97-AF65-F5344CB8AC3E}">
        <p14:creationId xmlns:p14="http://schemas.microsoft.com/office/powerpoint/2010/main" val="207868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6E835A-9796-60F5-8B17-293D32CBCAB7}"/>
              </a:ext>
            </a:extLst>
          </p:cNvPr>
          <p:cNvSpPr>
            <a:spLocks noGrp="1"/>
          </p:cNvSpPr>
          <p:nvPr>
            <p:ph type="title"/>
          </p:nvPr>
        </p:nvSpPr>
        <p:spPr>
          <a:xfrm>
            <a:off x="381000" y="381000"/>
            <a:ext cx="11430000" cy="990600"/>
          </a:xfrm>
        </p:spPr>
        <p:txBody>
          <a:bodyPr anchor="t">
            <a:normAutofit/>
          </a:bodyPr>
          <a:lstStyle/>
          <a:p>
            <a:r>
              <a:rPr lang="en-US" dirty="0"/>
              <a:t>What is Jenkins Pipeline?</a:t>
            </a:r>
          </a:p>
        </p:txBody>
      </p:sp>
      <p:pic>
        <p:nvPicPr>
          <p:cNvPr id="7" name="Picture 6">
            <a:extLst>
              <a:ext uri="{FF2B5EF4-FFF2-40B4-BE49-F238E27FC236}">
                <a16:creationId xmlns:a16="http://schemas.microsoft.com/office/drawing/2014/main" id="{7C8A4A0C-7417-6FAF-62D7-27BD7C5C6CD2}"/>
              </a:ext>
            </a:extLst>
          </p:cNvPr>
          <p:cNvPicPr>
            <a:picLocks noChangeAspect="1"/>
          </p:cNvPicPr>
          <p:nvPr/>
        </p:nvPicPr>
        <p:blipFill>
          <a:blip r:embed="rId2"/>
          <a:stretch>
            <a:fillRect/>
          </a:stretch>
        </p:blipFill>
        <p:spPr>
          <a:xfrm>
            <a:off x="3155346" y="1371600"/>
            <a:ext cx="5881309" cy="4940300"/>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2CF2D92B-561E-FBD2-361D-2DB32041BCAF}"/>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24</a:t>
            </a:fld>
            <a:endParaRPr lang="en-US"/>
          </a:p>
        </p:txBody>
      </p:sp>
    </p:spTree>
    <p:extLst>
      <p:ext uri="{BB962C8B-B14F-4D97-AF65-F5344CB8AC3E}">
        <p14:creationId xmlns:p14="http://schemas.microsoft.com/office/powerpoint/2010/main" val="2450739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56B113-80AF-62D5-68C5-EDC15A0C80A7}"/>
              </a:ext>
            </a:extLst>
          </p:cNvPr>
          <p:cNvPicPr>
            <a:picLocks noChangeAspect="1"/>
          </p:cNvPicPr>
          <p:nvPr/>
        </p:nvPicPr>
        <p:blipFill>
          <a:blip r:embed="rId2"/>
          <a:stretch>
            <a:fillRect/>
          </a:stretch>
        </p:blipFill>
        <p:spPr>
          <a:xfrm>
            <a:off x="6187440" y="65387"/>
            <a:ext cx="5623560" cy="6030627"/>
          </a:xfrm>
          <a:prstGeom prst="rect">
            <a:avLst/>
          </a:prstGeom>
          <a:noFill/>
        </p:spPr>
      </p:pic>
      <p:sp>
        <p:nvSpPr>
          <p:cNvPr id="2" name="Title 1">
            <a:extLst>
              <a:ext uri="{FF2B5EF4-FFF2-40B4-BE49-F238E27FC236}">
                <a16:creationId xmlns:a16="http://schemas.microsoft.com/office/drawing/2014/main" id="{27F92759-2E79-4707-45F4-322265C2D637}"/>
              </a:ext>
            </a:extLst>
          </p:cNvPr>
          <p:cNvSpPr>
            <a:spLocks noGrp="1"/>
          </p:cNvSpPr>
          <p:nvPr>
            <p:ph type="title"/>
          </p:nvPr>
        </p:nvSpPr>
        <p:spPr>
          <a:xfrm>
            <a:off x="381000" y="269240"/>
            <a:ext cx="5334000" cy="2667000"/>
          </a:xfrm>
        </p:spPr>
        <p:txBody>
          <a:bodyPr anchor="b">
            <a:normAutofit/>
          </a:bodyPr>
          <a:lstStyle/>
          <a:p>
            <a:r>
              <a:rPr lang="en-US" dirty="0"/>
              <a:t>Building &amp; Deploying software with Jenkins</a:t>
            </a:r>
          </a:p>
        </p:txBody>
      </p:sp>
      <p:sp>
        <p:nvSpPr>
          <p:cNvPr id="3" name="Footer Placeholder 2">
            <a:extLst>
              <a:ext uri="{FF2B5EF4-FFF2-40B4-BE49-F238E27FC236}">
                <a16:creationId xmlns:a16="http://schemas.microsoft.com/office/drawing/2014/main" id="{352E7EFA-C55E-F7F4-A80E-D72C8B86A639}"/>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F8BB489C-116A-4D03-F2FB-80CCB142E924}"/>
              </a:ext>
            </a:extLst>
          </p:cNvPr>
          <p:cNvSpPr>
            <a:spLocks noGrp="1"/>
          </p:cNvSpPr>
          <p:nvPr>
            <p:ph type="sldNum" sz="quarter" idx="16"/>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25</a:t>
            </a:fld>
            <a:endParaRPr lang="en-US"/>
          </a:p>
        </p:txBody>
      </p:sp>
    </p:spTree>
    <p:extLst>
      <p:ext uri="{BB962C8B-B14F-4D97-AF65-F5344CB8AC3E}">
        <p14:creationId xmlns:p14="http://schemas.microsoft.com/office/powerpoint/2010/main" val="3796538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36CB90-6D45-87BA-36F9-45FB092F9D68}"/>
              </a:ext>
            </a:extLst>
          </p:cNvPr>
          <p:cNvPicPr>
            <a:picLocks noChangeAspect="1"/>
          </p:cNvPicPr>
          <p:nvPr/>
        </p:nvPicPr>
        <p:blipFill rotWithShape="1">
          <a:blip r:embed="rId2"/>
          <a:srcRect l="2944" r="2241"/>
          <a:stretch/>
        </p:blipFill>
        <p:spPr>
          <a:xfrm>
            <a:off x="6096000" y="2"/>
            <a:ext cx="5715000" cy="6429374"/>
          </a:xfrm>
          <a:prstGeom prst="rect">
            <a:avLst/>
          </a:prstGeom>
          <a:noFill/>
        </p:spPr>
      </p:pic>
      <p:sp>
        <p:nvSpPr>
          <p:cNvPr id="11" name="Title 2">
            <a:extLst>
              <a:ext uri="{FF2B5EF4-FFF2-40B4-BE49-F238E27FC236}">
                <a16:creationId xmlns:a16="http://schemas.microsoft.com/office/drawing/2014/main" id="{4371E631-26F5-FE98-F653-010E18B935DE}"/>
              </a:ext>
            </a:extLst>
          </p:cNvPr>
          <p:cNvSpPr>
            <a:spLocks noGrp="1"/>
          </p:cNvSpPr>
          <p:nvPr>
            <p:ph type="title"/>
          </p:nvPr>
        </p:nvSpPr>
        <p:spPr>
          <a:xfrm>
            <a:off x="381000" y="381000"/>
            <a:ext cx="5334000" cy="2667000"/>
          </a:xfrm>
        </p:spPr>
        <p:txBody>
          <a:bodyPr/>
          <a:lstStyle/>
          <a:p>
            <a:r>
              <a:rPr lang="en-US" dirty="0"/>
              <a:t>Building &amp; Deploying software with Jenkins</a:t>
            </a:r>
          </a:p>
        </p:txBody>
      </p:sp>
      <p:sp>
        <p:nvSpPr>
          <p:cNvPr id="3" name="Footer Placeholder 2">
            <a:extLst>
              <a:ext uri="{FF2B5EF4-FFF2-40B4-BE49-F238E27FC236}">
                <a16:creationId xmlns:a16="http://schemas.microsoft.com/office/drawing/2014/main" id="{407774D3-F7E8-18A9-4321-79FE3A074341}"/>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15" name="Slide Number Placeholder 5">
            <a:extLst>
              <a:ext uri="{FF2B5EF4-FFF2-40B4-BE49-F238E27FC236}">
                <a16:creationId xmlns:a16="http://schemas.microsoft.com/office/drawing/2014/main" id="{9D20CF08-0816-6377-0B89-550FCF989403}"/>
              </a:ext>
            </a:extLst>
          </p:cNvPr>
          <p:cNvSpPr>
            <a:spLocks noGrp="1"/>
          </p:cNvSpPr>
          <p:nvPr>
            <p:ph type="sldNum" sz="quarter" idx="16"/>
          </p:nvPr>
        </p:nvSpPr>
        <p:spPr>
          <a:xfrm>
            <a:off x="11484746" y="6490025"/>
            <a:ext cx="326254" cy="201168"/>
          </a:xfrm>
        </p:spPr>
        <p:txBody>
          <a:bodyPr/>
          <a:lstStyle/>
          <a:p>
            <a:pPr>
              <a:spcAft>
                <a:spcPts val="600"/>
              </a:spcAft>
            </a:pPr>
            <a:fld id="{1F90F471-3972-4120-B8B3-0237DE626C35}" type="slidenum">
              <a:rPr lang="en-US" smtClean="0"/>
              <a:pPr>
                <a:spcAft>
                  <a:spcPts val="600"/>
                </a:spcAft>
              </a:pPr>
              <a:t>26</a:t>
            </a:fld>
            <a:endParaRPr lang="en-US"/>
          </a:p>
        </p:txBody>
      </p:sp>
      <p:sp>
        <p:nvSpPr>
          <p:cNvPr id="4" name="Slide Number Placeholder 3" hidden="1">
            <a:extLst>
              <a:ext uri="{FF2B5EF4-FFF2-40B4-BE49-F238E27FC236}">
                <a16:creationId xmlns:a16="http://schemas.microsoft.com/office/drawing/2014/main" id="{6832ED7B-19AF-E6BF-2DEC-2999ACC52BFD}"/>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26</a:t>
            </a:fld>
            <a:endParaRPr lang="en-US"/>
          </a:p>
        </p:txBody>
      </p:sp>
    </p:spTree>
    <p:extLst>
      <p:ext uri="{BB962C8B-B14F-4D97-AF65-F5344CB8AC3E}">
        <p14:creationId xmlns:p14="http://schemas.microsoft.com/office/powerpoint/2010/main" val="1952293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51BF-C8C7-5FB4-EBB9-CE954F1060C6}"/>
              </a:ext>
            </a:extLst>
          </p:cNvPr>
          <p:cNvSpPr>
            <a:spLocks noGrp="1"/>
          </p:cNvSpPr>
          <p:nvPr>
            <p:ph type="title"/>
          </p:nvPr>
        </p:nvSpPr>
        <p:spPr>
          <a:xfrm>
            <a:off x="381000" y="381000"/>
            <a:ext cx="11430000" cy="990600"/>
          </a:xfrm>
        </p:spPr>
        <p:txBody>
          <a:bodyPr anchor="t">
            <a:normAutofit/>
          </a:bodyPr>
          <a:lstStyle/>
          <a:p>
            <a:r>
              <a:rPr lang="en-US" dirty="0"/>
              <a:t>Integrate Jenkins with other tools</a:t>
            </a:r>
          </a:p>
        </p:txBody>
      </p:sp>
      <p:pic>
        <p:nvPicPr>
          <p:cNvPr id="6" name="Picture 5">
            <a:extLst>
              <a:ext uri="{FF2B5EF4-FFF2-40B4-BE49-F238E27FC236}">
                <a16:creationId xmlns:a16="http://schemas.microsoft.com/office/drawing/2014/main" id="{DB1ED539-8989-8935-2703-F7929D166A76}"/>
              </a:ext>
            </a:extLst>
          </p:cNvPr>
          <p:cNvPicPr>
            <a:picLocks noChangeAspect="1"/>
          </p:cNvPicPr>
          <p:nvPr/>
        </p:nvPicPr>
        <p:blipFill>
          <a:blip r:embed="rId2"/>
          <a:stretch>
            <a:fillRect/>
          </a:stretch>
        </p:blipFill>
        <p:spPr>
          <a:xfrm>
            <a:off x="3718482" y="1371600"/>
            <a:ext cx="4755038" cy="4940300"/>
          </a:xfrm>
          <a:prstGeom prst="rect">
            <a:avLst/>
          </a:prstGeom>
          <a:noFill/>
        </p:spPr>
      </p:pic>
      <p:sp>
        <p:nvSpPr>
          <p:cNvPr id="3" name="Footer Placeholder 2">
            <a:extLst>
              <a:ext uri="{FF2B5EF4-FFF2-40B4-BE49-F238E27FC236}">
                <a16:creationId xmlns:a16="http://schemas.microsoft.com/office/drawing/2014/main" id="{18834107-40C9-6DF9-506A-858B4ED28C8B}"/>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8CD8E924-EF4B-4440-93FA-F225B84DEF4B}"/>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27</a:t>
            </a:fld>
            <a:endParaRPr lang="en-US"/>
          </a:p>
        </p:txBody>
      </p:sp>
    </p:spTree>
    <p:extLst>
      <p:ext uri="{BB962C8B-B14F-4D97-AF65-F5344CB8AC3E}">
        <p14:creationId xmlns:p14="http://schemas.microsoft.com/office/powerpoint/2010/main" val="2248227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0689B-2B6F-296F-B2A2-1B05DE262DB1}"/>
              </a:ext>
            </a:extLst>
          </p:cNvPr>
          <p:cNvSpPr>
            <a:spLocks noGrp="1"/>
          </p:cNvSpPr>
          <p:nvPr>
            <p:ph type="title"/>
          </p:nvPr>
        </p:nvSpPr>
        <p:spPr/>
        <p:txBody>
          <a:bodyPr/>
          <a:lstStyle/>
          <a:p>
            <a:r>
              <a:rPr lang="en-US" dirty="0"/>
              <a:t>Types of Jenkins Pipelines</a:t>
            </a:r>
          </a:p>
        </p:txBody>
      </p:sp>
      <p:sp>
        <p:nvSpPr>
          <p:cNvPr id="3" name="Footer Placeholder 2">
            <a:extLst>
              <a:ext uri="{FF2B5EF4-FFF2-40B4-BE49-F238E27FC236}">
                <a16:creationId xmlns:a16="http://schemas.microsoft.com/office/drawing/2014/main" id="{E5DE4CAA-F5E9-BFDD-1B92-AEDEF084C3ED}"/>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E064909A-30E1-5C33-00A9-294855ABD8D4}"/>
              </a:ext>
            </a:extLst>
          </p:cNvPr>
          <p:cNvSpPr>
            <a:spLocks noGrp="1"/>
          </p:cNvSpPr>
          <p:nvPr>
            <p:ph type="sldNum" sz="quarter" idx="10"/>
          </p:nvPr>
        </p:nvSpPr>
        <p:spPr/>
        <p:txBody>
          <a:bodyPr/>
          <a:lstStyle/>
          <a:p>
            <a:fld id="{1F90F471-3972-4120-B8B3-0237DE626C35}" type="slidenum">
              <a:rPr lang="en-US" smtClean="0"/>
              <a:pPr/>
              <a:t>28</a:t>
            </a:fld>
            <a:endParaRPr lang="en-US" dirty="0"/>
          </a:p>
        </p:txBody>
      </p:sp>
      <p:pic>
        <p:nvPicPr>
          <p:cNvPr id="6" name="Picture 5">
            <a:extLst>
              <a:ext uri="{FF2B5EF4-FFF2-40B4-BE49-F238E27FC236}">
                <a16:creationId xmlns:a16="http://schemas.microsoft.com/office/drawing/2014/main" id="{D799D242-1968-5942-43C7-B53DDBBDC77D}"/>
              </a:ext>
            </a:extLst>
          </p:cNvPr>
          <p:cNvPicPr>
            <a:picLocks noChangeAspect="1"/>
          </p:cNvPicPr>
          <p:nvPr/>
        </p:nvPicPr>
        <p:blipFill>
          <a:blip r:embed="rId2"/>
          <a:stretch>
            <a:fillRect/>
          </a:stretch>
        </p:blipFill>
        <p:spPr>
          <a:xfrm>
            <a:off x="255921" y="1286927"/>
            <a:ext cx="6867525" cy="3571875"/>
          </a:xfrm>
          <a:prstGeom prst="rect">
            <a:avLst/>
          </a:prstGeom>
        </p:spPr>
      </p:pic>
    </p:spTree>
    <p:extLst>
      <p:ext uri="{BB962C8B-B14F-4D97-AF65-F5344CB8AC3E}">
        <p14:creationId xmlns:p14="http://schemas.microsoft.com/office/powerpoint/2010/main" val="1249736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D102-A996-C3F6-6CDE-97B9C1D7D6AA}"/>
              </a:ext>
            </a:extLst>
          </p:cNvPr>
          <p:cNvSpPr>
            <a:spLocks noGrp="1"/>
          </p:cNvSpPr>
          <p:nvPr>
            <p:ph type="title"/>
          </p:nvPr>
        </p:nvSpPr>
        <p:spPr>
          <a:xfrm>
            <a:off x="381001" y="380999"/>
            <a:ext cx="11429999" cy="798830"/>
          </a:xfrm>
        </p:spPr>
        <p:txBody>
          <a:bodyPr anchor="t">
            <a:normAutofit/>
          </a:bodyPr>
          <a:lstStyle/>
          <a:p>
            <a:r>
              <a:rPr lang="en-US" dirty="0" err="1">
                <a:effectLst/>
              </a:rPr>
              <a:t>Jenkinsfile</a:t>
            </a:r>
            <a:r>
              <a:rPr lang="en-US" dirty="0">
                <a:effectLst/>
              </a:rPr>
              <a:t> (Declarative Pipeline)</a:t>
            </a:r>
            <a:endParaRPr lang="en-US" dirty="0"/>
          </a:p>
        </p:txBody>
      </p:sp>
      <p:sp>
        <p:nvSpPr>
          <p:cNvPr id="3" name="Footer Placeholder 2">
            <a:extLst>
              <a:ext uri="{FF2B5EF4-FFF2-40B4-BE49-F238E27FC236}">
                <a16:creationId xmlns:a16="http://schemas.microsoft.com/office/drawing/2014/main" id="{60F23424-D53C-305C-9864-89E6CD5A4BB0}"/>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0F1468EA-82F2-74BE-7659-D26CDAE66C41}"/>
              </a:ext>
            </a:extLst>
          </p:cNvPr>
          <p:cNvSpPr>
            <a:spLocks noGrp="1"/>
          </p:cNvSpPr>
          <p:nvPr>
            <p:ph type="sldNum" sz="quarter" idx="20"/>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29</a:t>
            </a:fld>
            <a:endParaRPr lang="en-US"/>
          </a:p>
        </p:txBody>
      </p:sp>
      <p:pic>
        <p:nvPicPr>
          <p:cNvPr id="16" name="Picture 15">
            <a:extLst>
              <a:ext uri="{FF2B5EF4-FFF2-40B4-BE49-F238E27FC236}">
                <a16:creationId xmlns:a16="http://schemas.microsoft.com/office/drawing/2014/main" id="{D7CB451A-DA42-3EF3-2DD3-72E091DBF4DD}"/>
              </a:ext>
            </a:extLst>
          </p:cNvPr>
          <p:cNvPicPr>
            <a:picLocks noChangeAspect="1"/>
          </p:cNvPicPr>
          <p:nvPr/>
        </p:nvPicPr>
        <p:blipFill>
          <a:blip r:embed="rId2"/>
          <a:stretch>
            <a:fillRect/>
          </a:stretch>
        </p:blipFill>
        <p:spPr>
          <a:xfrm>
            <a:off x="6096000" y="1179829"/>
            <a:ext cx="4799494" cy="4509771"/>
          </a:xfrm>
          <a:prstGeom prst="rect">
            <a:avLst/>
          </a:prstGeom>
        </p:spPr>
      </p:pic>
      <p:pic>
        <p:nvPicPr>
          <p:cNvPr id="18" name="Picture 17">
            <a:extLst>
              <a:ext uri="{FF2B5EF4-FFF2-40B4-BE49-F238E27FC236}">
                <a16:creationId xmlns:a16="http://schemas.microsoft.com/office/drawing/2014/main" id="{446A078E-988C-6EBC-C8B2-CE427E8A8A12}"/>
              </a:ext>
            </a:extLst>
          </p:cNvPr>
          <p:cNvPicPr>
            <a:picLocks noChangeAspect="1"/>
          </p:cNvPicPr>
          <p:nvPr/>
        </p:nvPicPr>
        <p:blipFill>
          <a:blip r:embed="rId3"/>
          <a:stretch>
            <a:fillRect/>
          </a:stretch>
        </p:blipFill>
        <p:spPr>
          <a:xfrm>
            <a:off x="1008297" y="1179829"/>
            <a:ext cx="3225966" cy="4667490"/>
          </a:xfrm>
          <a:prstGeom prst="rect">
            <a:avLst/>
          </a:prstGeom>
        </p:spPr>
      </p:pic>
    </p:spTree>
    <p:extLst>
      <p:ext uri="{BB962C8B-B14F-4D97-AF65-F5344CB8AC3E}">
        <p14:creationId xmlns:p14="http://schemas.microsoft.com/office/powerpoint/2010/main" val="125299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44E90-18BB-3B39-270E-14BF2DA05CCA}"/>
              </a:ext>
            </a:extLst>
          </p:cNvPr>
          <p:cNvSpPr txBox="1"/>
          <p:nvPr/>
        </p:nvSpPr>
        <p:spPr>
          <a:xfrm>
            <a:off x="381000" y="381000"/>
            <a:ext cx="11430000" cy="990600"/>
          </a:xfrm>
          <a:prstGeom prst="rect">
            <a:avLst/>
          </a:prstGeom>
        </p:spPr>
        <p:txBody>
          <a:bodyPr vert="horz" lIns="0" tIns="0" rIns="0" bIns="0" rtlCol="0" anchor="t">
            <a:normAutofit/>
          </a:bodyPr>
          <a:lstStyle/>
          <a:p>
            <a:pPr>
              <a:lnSpc>
                <a:spcPct val="80000"/>
              </a:lnSpc>
              <a:spcBef>
                <a:spcPct val="0"/>
              </a:spcBef>
              <a:spcAft>
                <a:spcPts val="600"/>
              </a:spcAft>
            </a:pPr>
            <a:r>
              <a:rPr lang="en-US" sz="3600" b="1" i="0" u="none" strike="noStrike">
                <a:effectLst/>
                <a:latin typeface="+mj-lt"/>
                <a:ea typeface="+mj-ea"/>
                <a:cs typeface="+mj-cs"/>
                <a:hlinkClick r:id="rId2">
                  <a:extLst>
                    <a:ext uri="{A12FA001-AC4F-418D-AE19-62706E023703}">
                      <ahyp:hlinkClr xmlns:ahyp="http://schemas.microsoft.com/office/drawing/2018/hyperlinkcolor" val="tx"/>
                    </a:ext>
                  </a:extLst>
                </a:hlinkClick>
              </a:rPr>
              <a:t>DevOps Life Cycle</a:t>
            </a:r>
            <a:endParaRPr lang="en-US" sz="3600" b="1" dirty="0">
              <a:latin typeface="+mj-lt"/>
              <a:ea typeface="+mj-ea"/>
              <a:cs typeface="+mj-cs"/>
            </a:endParaRPr>
          </a:p>
        </p:txBody>
      </p:sp>
      <p:pic>
        <p:nvPicPr>
          <p:cNvPr id="6" name="Picture 5" descr="A diagram of a process&#10;&#10;Description automatically generated">
            <a:extLst>
              <a:ext uri="{FF2B5EF4-FFF2-40B4-BE49-F238E27FC236}">
                <a16:creationId xmlns:a16="http://schemas.microsoft.com/office/drawing/2014/main" id="{3A9AA2C6-835D-F037-F7A8-49D204D0FB4F}"/>
              </a:ext>
            </a:extLst>
          </p:cNvPr>
          <p:cNvPicPr>
            <a:picLocks noChangeAspect="1"/>
          </p:cNvPicPr>
          <p:nvPr/>
        </p:nvPicPr>
        <p:blipFill>
          <a:blip r:embed="rId3"/>
          <a:stretch>
            <a:fillRect/>
          </a:stretch>
        </p:blipFill>
        <p:spPr>
          <a:xfrm>
            <a:off x="381001" y="1698626"/>
            <a:ext cx="11430000" cy="4286248"/>
          </a:xfrm>
          <a:prstGeom prst="rect">
            <a:avLst/>
          </a:prstGeom>
          <a:noFill/>
        </p:spPr>
      </p:pic>
      <p:sp>
        <p:nvSpPr>
          <p:cNvPr id="2" name="Footer Placeholder 1">
            <a:extLst>
              <a:ext uri="{FF2B5EF4-FFF2-40B4-BE49-F238E27FC236}">
                <a16:creationId xmlns:a16="http://schemas.microsoft.com/office/drawing/2014/main" id="{C76731A9-E06C-6220-602B-2495A75ADF74}"/>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053411DA-D637-A164-697F-A5203E6D0797}"/>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3</a:t>
            </a:fld>
            <a:endParaRPr lang="en-US"/>
          </a:p>
        </p:txBody>
      </p:sp>
    </p:spTree>
    <p:extLst>
      <p:ext uri="{BB962C8B-B14F-4D97-AF65-F5344CB8AC3E}">
        <p14:creationId xmlns:p14="http://schemas.microsoft.com/office/powerpoint/2010/main" val="4185678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9ED946-1064-8AED-95D8-CDA14FDE99CE}"/>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88ABD489-46CA-89BB-C59E-C84986D70380}"/>
              </a:ext>
            </a:extLst>
          </p:cNvPr>
          <p:cNvSpPr>
            <a:spLocks noGrp="1"/>
          </p:cNvSpPr>
          <p:nvPr>
            <p:ph type="sldNum" sz="quarter" idx="10"/>
          </p:nvPr>
        </p:nvSpPr>
        <p:spPr/>
        <p:txBody>
          <a:bodyPr/>
          <a:lstStyle/>
          <a:p>
            <a:fld id="{1F90F471-3972-4120-B8B3-0237DE626C35}" type="slidenum">
              <a:rPr lang="en-US" smtClean="0"/>
              <a:pPr/>
              <a:t>30</a:t>
            </a:fld>
            <a:endParaRPr lang="en-US" dirty="0"/>
          </a:p>
        </p:txBody>
      </p:sp>
      <p:pic>
        <p:nvPicPr>
          <p:cNvPr id="6" name="Picture 5">
            <a:extLst>
              <a:ext uri="{FF2B5EF4-FFF2-40B4-BE49-F238E27FC236}">
                <a16:creationId xmlns:a16="http://schemas.microsoft.com/office/drawing/2014/main" id="{F698EB3D-535B-B765-B2BE-3A2317B20707}"/>
              </a:ext>
            </a:extLst>
          </p:cNvPr>
          <p:cNvPicPr>
            <a:picLocks noChangeAspect="1"/>
          </p:cNvPicPr>
          <p:nvPr/>
        </p:nvPicPr>
        <p:blipFill>
          <a:blip r:embed="rId2"/>
          <a:stretch>
            <a:fillRect/>
          </a:stretch>
        </p:blipFill>
        <p:spPr>
          <a:xfrm>
            <a:off x="2976562" y="523875"/>
            <a:ext cx="6238875" cy="5810250"/>
          </a:xfrm>
          <a:prstGeom prst="rect">
            <a:avLst/>
          </a:prstGeom>
        </p:spPr>
      </p:pic>
    </p:spTree>
    <p:extLst>
      <p:ext uri="{BB962C8B-B14F-4D97-AF65-F5344CB8AC3E}">
        <p14:creationId xmlns:p14="http://schemas.microsoft.com/office/powerpoint/2010/main" val="2680800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F728-37AB-A614-CAB5-AA93209CF5AF}"/>
              </a:ext>
            </a:extLst>
          </p:cNvPr>
          <p:cNvSpPr>
            <a:spLocks noGrp="1"/>
          </p:cNvSpPr>
          <p:nvPr>
            <p:ph type="title"/>
          </p:nvPr>
        </p:nvSpPr>
        <p:spPr>
          <a:xfrm>
            <a:off x="381000" y="381000"/>
            <a:ext cx="11430000" cy="990600"/>
          </a:xfrm>
        </p:spPr>
        <p:txBody>
          <a:bodyPr vert="horz" lIns="0" tIns="0" rIns="0" bIns="0" rtlCol="0" anchor="t">
            <a:normAutofit/>
          </a:bodyPr>
          <a:lstStyle/>
          <a:p>
            <a:r>
              <a:rPr lang="en-US" i="0">
                <a:effectLst/>
              </a:rPr>
              <a:t>Git Branching and Merging</a:t>
            </a:r>
            <a:br>
              <a:rPr lang="en-US" i="0">
                <a:effectLst/>
              </a:rPr>
            </a:br>
            <a:endParaRPr lang="en-US" dirty="0"/>
          </a:p>
        </p:txBody>
      </p:sp>
      <p:sp>
        <p:nvSpPr>
          <p:cNvPr id="5" name="Rectangle 1">
            <a:extLst>
              <a:ext uri="{FF2B5EF4-FFF2-40B4-BE49-F238E27FC236}">
                <a16:creationId xmlns:a16="http://schemas.microsoft.com/office/drawing/2014/main" id="{7BBFA12F-4A1B-9BEF-E3E5-69608056C66B}"/>
              </a:ext>
            </a:extLst>
          </p:cNvPr>
          <p:cNvSpPr>
            <a:spLocks noChangeArrowheads="1"/>
          </p:cNvSpPr>
          <p:nvPr/>
        </p:nvSpPr>
        <p:spPr bwMode="auto">
          <a:xfrm>
            <a:off x="381001" y="1371600"/>
            <a:ext cx="11430000" cy="494030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14300" marR="0" lvl="0" indent="-342900" defTabSz="228600" eaLnBrk="1" fontAlgn="base" hangingPunct="1">
              <a:spcBef>
                <a:spcPts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Git branching allows developers to diverge from the production version of code to fix a bug or add a feature. Developers create branches to work with a copy of the code without modifying the existing version. You create branches to isolate your code changes, which you test before merging to the main branch (more on this later).</a:t>
            </a:r>
          </a:p>
          <a:p>
            <a:pPr marR="0" lvl="0" defTabSz="228600" eaLnBrk="1" fontAlgn="base" hangingPunct="1">
              <a:spcBef>
                <a:spcPts val="0"/>
              </a:spcBef>
              <a:spcAft>
                <a:spcPts val="600"/>
              </a:spcAft>
              <a:buClrTx/>
              <a:buSzTx/>
              <a:tabLst/>
            </a:pPr>
            <a:endParaRPr kumimoji="0" lang="en-US" altLang="en-US" sz="2000" b="0" i="0" u="none" strike="noStrike" cap="none" normalizeH="0" baseline="0" dirty="0">
              <a:ln>
                <a:noFill/>
              </a:ln>
              <a:effectLst/>
              <a:latin typeface="+mn-lt"/>
            </a:endParaRPr>
          </a:p>
          <a:p>
            <a:pPr marL="114300" marR="0" lvl="0" indent="-342900" defTabSz="228600" eaLnBrk="1" fontAlgn="b" hangingPunct="1">
              <a:spcBef>
                <a:spcPts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There is nothing special about the main branch. It is the first branch made when you initialize a Git repository using the git </a:t>
            </a:r>
            <a:r>
              <a:rPr kumimoji="0" lang="en-US" altLang="en-US" sz="2000" b="0" i="0" u="none" strike="noStrike" cap="none" normalizeH="0" baseline="0" dirty="0" err="1">
                <a:ln>
                  <a:noFill/>
                </a:ln>
                <a:effectLst/>
                <a:latin typeface="+mn-lt"/>
              </a:rPr>
              <a:t>init</a:t>
            </a:r>
            <a:r>
              <a:rPr kumimoji="0" lang="en-US" altLang="en-US" sz="2000" b="0" i="0" u="none" strike="noStrike" cap="none" normalizeH="0" baseline="0" dirty="0">
                <a:ln>
                  <a:noFill/>
                </a:ln>
                <a:effectLst/>
                <a:latin typeface="+mn-lt"/>
              </a:rPr>
              <a:t> command.</a:t>
            </a:r>
          </a:p>
        </p:txBody>
      </p:sp>
      <p:sp>
        <p:nvSpPr>
          <p:cNvPr id="3" name="Footer Placeholder 2">
            <a:extLst>
              <a:ext uri="{FF2B5EF4-FFF2-40B4-BE49-F238E27FC236}">
                <a16:creationId xmlns:a16="http://schemas.microsoft.com/office/drawing/2014/main" id="{5B823AE3-2A99-6BB4-87DB-81F7FBDE44CC}"/>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693A5F32-25B5-8F67-B175-D41682BFEC0B}"/>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31</a:t>
            </a:fld>
            <a:endParaRPr lang="en-US"/>
          </a:p>
        </p:txBody>
      </p:sp>
    </p:spTree>
    <p:extLst>
      <p:ext uri="{BB962C8B-B14F-4D97-AF65-F5344CB8AC3E}">
        <p14:creationId xmlns:p14="http://schemas.microsoft.com/office/powerpoint/2010/main" val="169909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0BAA-FA6D-A992-2949-7D9FAC86D210}"/>
              </a:ext>
            </a:extLst>
          </p:cNvPr>
          <p:cNvSpPr>
            <a:spLocks noGrp="1"/>
          </p:cNvSpPr>
          <p:nvPr>
            <p:ph type="title"/>
          </p:nvPr>
        </p:nvSpPr>
        <p:spPr>
          <a:xfrm>
            <a:off x="381000" y="381000"/>
            <a:ext cx="11430000" cy="990600"/>
          </a:xfrm>
        </p:spPr>
        <p:txBody>
          <a:bodyPr vert="horz" lIns="0" tIns="0" rIns="0" bIns="0" rtlCol="0" anchor="t">
            <a:normAutofit/>
          </a:bodyPr>
          <a:lstStyle/>
          <a:p>
            <a:r>
              <a:rPr lang="en-US" i="0" dirty="0">
                <a:effectLst/>
              </a:rPr>
              <a:t>Branch Naming Strategies</a:t>
            </a:r>
            <a:br>
              <a:rPr lang="en-US" i="0" dirty="0">
                <a:effectLst/>
              </a:rPr>
            </a:br>
            <a:endParaRPr lang="en-US" dirty="0"/>
          </a:p>
        </p:txBody>
      </p:sp>
      <p:sp>
        <p:nvSpPr>
          <p:cNvPr id="6" name="TextBox 5">
            <a:extLst>
              <a:ext uri="{FF2B5EF4-FFF2-40B4-BE49-F238E27FC236}">
                <a16:creationId xmlns:a16="http://schemas.microsoft.com/office/drawing/2014/main" id="{2107E0E1-DC67-C0DC-175B-EAC373A52F74}"/>
              </a:ext>
            </a:extLst>
          </p:cNvPr>
          <p:cNvSpPr txBox="1"/>
          <p:nvPr/>
        </p:nvSpPr>
        <p:spPr>
          <a:xfrm>
            <a:off x="381000" y="1239520"/>
            <a:ext cx="11430000" cy="4940300"/>
          </a:xfrm>
          <a:prstGeom prst="rect">
            <a:avLst/>
          </a:prstGeom>
        </p:spPr>
        <p:txBody>
          <a:bodyPr vert="horz" lIns="0" tIns="0" rIns="0" bIns="0" rtlCol="0">
            <a:normAutofit fontScale="70000" lnSpcReduction="20000"/>
          </a:bodyPr>
          <a:lstStyle/>
          <a:p>
            <a:pPr indent="-228600" defTabSz="228600">
              <a:spcAft>
                <a:spcPts val="600"/>
              </a:spcAft>
            </a:pPr>
            <a:r>
              <a:rPr lang="en-US" sz="2000" b="0" i="0" dirty="0">
                <a:effectLst/>
              </a:rPr>
              <a:t>Branch names can be anything you’d like. However, your organization or project may have standards outlined for branch naming. For example, naming the branch based on the person responsible for working on the branch and a description or work item:</a:t>
            </a:r>
          </a:p>
          <a:p>
            <a:pPr indent="-228600" defTabSz="228600">
              <a:spcAft>
                <a:spcPts val="600"/>
              </a:spcAft>
            </a:pPr>
            <a:endParaRPr lang="en-US" sz="2000" b="0" i="0" dirty="0">
              <a:effectLst/>
            </a:endParaRPr>
          </a:p>
          <a:p>
            <a:pPr algn="l" fontAlgn="base">
              <a:buFont typeface="Arial" panose="020B0604020202020204" pitchFamily="34" charset="0"/>
              <a:buChar char="•"/>
            </a:pPr>
            <a:r>
              <a:rPr lang="en-US" sz="2000" b="1" i="0" dirty="0">
                <a:effectLst/>
                <a:latin typeface="Lato" panose="020F0502020204030203" pitchFamily="34" charset="0"/>
              </a:rPr>
              <a:t>Main</a:t>
            </a:r>
          </a:p>
          <a:p>
            <a:pPr algn="l" fontAlgn="base">
              <a:buFont typeface="Arial" panose="020B0604020202020204" pitchFamily="34" charset="0"/>
              <a:buChar char="•"/>
            </a:pPr>
            <a:r>
              <a:rPr lang="en-US" sz="2000" b="1" i="0" dirty="0">
                <a:effectLst/>
                <a:latin typeface="Lato" panose="020F0502020204030203" pitchFamily="34" charset="0"/>
              </a:rPr>
              <a:t>Develop</a:t>
            </a:r>
          </a:p>
          <a:p>
            <a:pPr algn="l" fontAlgn="base">
              <a:buFont typeface="Arial" panose="020B0604020202020204" pitchFamily="34" charset="0"/>
              <a:buChar char="•"/>
            </a:pPr>
            <a:r>
              <a:rPr lang="en-US" sz="2000" b="1" i="0" dirty="0">
                <a:effectLst/>
                <a:latin typeface="Lato" panose="020F0502020204030203" pitchFamily="34" charset="0"/>
              </a:rPr>
              <a:t>Feature</a:t>
            </a:r>
          </a:p>
          <a:p>
            <a:pPr algn="l" fontAlgn="base">
              <a:buFont typeface="Arial" panose="020B0604020202020204" pitchFamily="34" charset="0"/>
              <a:buChar char="•"/>
            </a:pPr>
            <a:r>
              <a:rPr lang="en-US" sz="2000" b="1" i="0" dirty="0">
                <a:effectLst/>
                <a:latin typeface="Lato" panose="020F0502020204030203" pitchFamily="34" charset="0"/>
              </a:rPr>
              <a:t>Release</a:t>
            </a:r>
          </a:p>
          <a:p>
            <a:pPr algn="l" fontAlgn="base">
              <a:buFont typeface="Arial" panose="020B0604020202020204" pitchFamily="34" charset="0"/>
              <a:buChar char="•"/>
            </a:pPr>
            <a:r>
              <a:rPr lang="en-US" sz="2000" b="1" i="0" dirty="0">
                <a:effectLst/>
                <a:latin typeface="Lato" panose="020F0502020204030203" pitchFamily="34" charset="0"/>
              </a:rPr>
              <a:t>Hotfix</a:t>
            </a:r>
          </a:p>
          <a:p>
            <a:pPr algn="l"/>
            <a:endParaRPr lang="en-US" sz="2000" i="0" dirty="0">
              <a:effectLst/>
              <a:latin typeface="Lato" panose="020F0502020204030203" pitchFamily="34" charset="0"/>
            </a:endParaRPr>
          </a:p>
          <a:p>
            <a:pPr algn="l"/>
            <a:r>
              <a:rPr lang="en-US" sz="2000" i="0" dirty="0">
                <a:effectLst/>
                <a:latin typeface="Lato" panose="020F0502020204030203" pitchFamily="34" charset="0"/>
              </a:rPr>
              <a:t>The two primary branches in Git flow are </a:t>
            </a:r>
            <a:r>
              <a:rPr lang="en-US" sz="2000" i="1" dirty="0">
                <a:effectLst/>
                <a:latin typeface="Lato" panose="020F0502020204030203" pitchFamily="34" charset="0"/>
              </a:rPr>
              <a:t>main</a:t>
            </a:r>
            <a:r>
              <a:rPr lang="en-US" sz="2000" i="0" dirty="0">
                <a:effectLst/>
                <a:latin typeface="Lato" panose="020F0502020204030203" pitchFamily="34" charset="0"/>
              </a:rPr>
              <a:t> and </a:t>
            </a:r>
            <a:r>
              <a:rPr lang="en-US" sz="2000" i="1" dirty="0">
                <a:effectLst/>
                <a:latin typeface="Lato" panose="020F0502020204030203" pitchFamily="34" charset="0"/>
              </a:rPr>
              <a:t>develop</a:t>
            </a:r>
            <a:r>
              <a:rPr lang="en-US" sz="2000" i="0" dirty="0">
                <a:effectLst/>
                <a:latin typeface="Lato" panose="020F0502020204030203" pitchFamily="34" charset="0"/>
              </a:rPr>
              <a:t>. There are three types of supporting branches with different intended purposes: </a:t>
            </a:r>
            <a:r>
              <a:rPr lang="en-US" sz="2000" i="1" dirty="0">
                <a:effectLst/>
                <a:latin typeface="Lato" panose="020F0502020204030203" pitchFamily="34" charset="0"/>
              </a:rPr>
              <a:t>feature</a:t>
            </a:r>
            <a:r>
              <a:rPr lang="en-US" sz="2000" i="0" dirty="0">
                <a:effectLst/>
                <a:latin typeface="Lato" panose="020F0502020204030203" pitchFamily="34" charset="0"/>
              </a:rPr>
              <a:t>, </a:t>
            </a:r>
            <a:r>
              <a:rPr lang="en-US" sz="2000" i="1" dirty="0">
                <a:effectLst/>
                <a:latin typeface="Lato" panose="020F0502020204030203" pitchFamily="34" charset="0"/>
              </a:rPr>
              <a:t>release</a:t>
            </a:r>
            <a:r>
              <a:rPr lang="en-US" sz="2000" i="0" dirty="0">
                <a:effectLst/>
                <a:latin typeface="Lato" panose="020F0502020204030203" pitchFamily="34" charset="0"/>
              </a:rPr>
              <a:t>, and </a:t>
            </a:r>
            <a:r>
              <a:rPr lang="en-US" sz="2000" i="1" dirty="0">
                <a:effectLst/>
                <a:latin typeface="Lato" panose="020F0502020204030203" pitchFamily="34" charset="0"/>
              </a:rPr>
              <a:t>hotfix</a:t>
            </a:r>
            <a:endParaRPr lang="en-US" sz="2000" i="0" dirty="0">
              <a:effectLst/>
              <a:latin typeface="Lato" panose="020F0502020204030203" pitchFamily="34" charset="0"/>
            </a:endParaRPr>
          </a:p>
          <a:p>
            <a:pPr indent="-228600" defTabSz="228600">
              <a:spcAft>
                <a:spcPts val="600"/>
              </a:spcAft>
            </a:pPr>
            <a:endParaRPr lang="en-US" sz="2000" b="0" i="0" dirty="0">
              <a:effectLst/>
            </a:endParaRPr>
          </a:p>
          <a:p>
            <a:pPr indent="-228600" defTabSz="228600">
              <a:spcAft>
                <a:spcPts val="600"/>
              </a:spcAft>
              <a:buFont typeface="Arial" panose="020B0604020202020204" pitchFamily="34" charset="0"/>
              <a:buChar char="•"/>
            </a:pPr>
            <a:r>
              <a:rPr lang="en-US" sz="2000" b="0" i="0" dirty="0">
                <a:effectLst/>
              </a:rPr>
              <a:t>username/description</a:t>
            </a:r>
          </a:p>
          <a:p>
            <a:pPr indent="-228600" defTabSz="228600">
              <a:spcAft>
                <a:spcPts val="600"/>
              </a:spcAft>
              <a:buFont typeface="Arial" panose="020B0604020202020204" pitchFamily="34" charset="0"/>
              <a:buChar char="•"/>
            </a:pPr>
            <a:r>
              <a:rPr lang="en-US" sz="2000" b="0" i="0" dirty="0">
                <a:effectLst/>
              </a:rPr>
              <a:t>username/</a:t>
            </a:r>
            <a:r>
              <a:rPr lang="en-US" sz="2000" b="0" i="0" dirty="0" err="1">
                <a:effectLst/>
              </a:rPr>
              <a:t>workitem</a:t>
            </a:r>
            <a:endParaRPr lang="en-US" sz="2000" b="0" i="0" dirty="0">
              <a:effectLst/>
            </a:endParaRPr>
          </a:p>
          <a:p>
            <a:pPr indent="-228600" defTabSz="228600">
              <a:spcAft>
                <a:spcPts val="600"/>
              </a:spcAft>
            </a:pPr>
            <a:r>
              <a:rPr lang="en-US" sz="2000" b="0" i="0" dirty="0">
                <a:effectLst/>
              </a:rPr>
              <a:t>You can name a branch to indicate the branch’s function, like a feature, bug fix, or hotfix:</a:t>
            </a:r>
          </a:p>
          <a:p>
            <a:pPr indent="-228600" defTabSz="228600">
              <a:spcAft>
                <a:spcPts val="600"/>
              </a:spcAft>
              <a:buFont typeface="Arial" panose="020B0604020202020204" pitchFamily="34" charset="0"/>
              <a:buChar char="•"/>
            </a:pPr>
            <a:r>
              <a:rPr lang="en-US" sz="2000" b="0" i="0" dirty="0">
                <a:effectLst/>
              </a:rPr>
              <a:t>bugfix/description</a:t>
            </a:r>
          </a:p>
          <a:p>
            <a:pPr indent="-228600" defTabSz="228600">
              <a:spcAft>
                <a:spcPts val="600"/>
              </a:spcAft>
              <a:buFont typeface="Arial" panose="020B0604020202020204" pitchFamily="34" charset="0"/>
              <a:buChar char="•"/>
            </a:pPr>
            <a:r>
              <a:rPr lang="en-US" sz="2000" b="0" i="0" dirty="0">
                <a:effectLst/>
              </a:rPr>
              <a:t>feature/feature-name</a:t>
            </a:r>
          </a:p>
          <a:p>
            <a:pPr indent="-228600" defTabSz="228600">
              <a:spcAft>
                <a:spcPts val="600"/>
              </a:spcAft>
              <a:buFont typeface="Arial" panose="020B0604020202020204" pitchFamily="34" charset="0"/>
              <a:buChar char="•"/>
            </a:pPr>
            <a:r>
              <a:rPr lang="en-US" sz="2000" b="0" i="0" dirty="0">
                <a:effectLst/>
              </a:rPr>
              <a:t>hotfix/description</a:t>
            </a:r>
          </a:p>
          <a:p>
            <a:pPr indent="-228600" defTabSz="228600">
              <a:spcAft>
                <a:spcPts val="600"/>
              </a:spcAft>
              <a:buFont typeface="Arial" panose="020B0604020202020204" pitchFamily="34" charset="0"/>
              <a:buChar char="•"/>
            </a:pPr>
            <a:endParaRPr lang="en-US" sz="2000" b="0" i="0" dirty="0">
              <a:effectLst/>
            </a:endParaRPr>
          </a:p>
          <a:p>
            <a:pPr indent="-228600" defTabSz="228600">
              <a:spcAft>
                <a:spcPts val="600"/>
              </a:spcAft>
              <a:buFont typeface="Arial" panose="020B0604020202020204" pitchFamily="34" charset="0"/>
              <a:buChar char="•"/>
            </a:pPr>
            <a:endParaRPr lang="en-US" sz="2000" dirty="0"/>
          </a:p>
          <a:p>
            <a:pPr defTabSz="228600">
              <a:spcAft>
                <a:spcPts val="600"/>
              </a:spcAft>
            </a:pPr>
            <a:r>
              <a:rPr lang="en-US" sz="2000" b="0" i="0" dirty="0">
                <a:effectLst/>
              </a:rPr>
              <a:t>Another branching strategy is having branches dedicated to the different development cycles, like feature or hotfix. As work items come up, you create a branch for that item from its respective branch. Yes, you can create branches from branches! Check out Option 4 below for an example.</a:t>
            </a:r>
          </a:p>
        </p:txBody>
      </p:sp>
      <p:sp>
        <p:nvSpPr>
          <p:cNvPr id="3" name="Footer Placeholder 2">
            <a:extLst>
              <a:ext uri="{FF2B5EF4-FFF2-40B4-BE49-F238E27FC236}">
                <a16:creationId xmlns:a16="http://schemas.microsoft.com/office/drawing/2014/main" id="{66596F07-1E8E-332A-969E-7D375E6A229C}"/>
              </a:ext>
            </a:extLst>
          </p:cNvPr>
          <p:cNvSpPr>
            <a:spLocks noGrp="1"/>
          </p:cNvSpPr>
          <p:nvPr>
            <p:ph type="ftr" sz="quarter" idx="3"/>
          </p:nvPr>
        </p:nvSpPr>
        <p:spPr>
          <a:xfrm>
            <a:off x="7315200" y="6488234"/>
            <a:ext cx="4114800" cy="198318"/>
          </a:xfrm>
        </p:spPr>
        <p:txBody>
          <a:bodyPr wrap="square" lIns="0" tIns="0" rIns="0" bIns="0" rtlCol="0" anchor="ctr">
            <a:normAutofit/>
          </a:bodyPr>
          <a:lstStyle/>
          <a:p>
            <a:pPr defTabSz="228600">
              <a:spcAft>
                <a:spcPts val="1200"/>
              </a:spcAft>
              <a:defRPr/>
            </a:pPr>
            <a:r>
              <a:rPr lang="en-GB" kern="1200" dirty="0">
                <a:latin typeface="+mn-lt"/>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E9C47DDB-E898-B9DD-CE43-7B53076BC9A5}"/>
              </a:ext>
            </a:extLst>
          </p:cNvPr>
          <p:cNvSpPr>
            <a:spLocks noGrp="1"/>
          </p:cNvSpPr>
          <p:nvPr>
            <p:ph type="sldNum" sz="quarter" idx="11"/>
          </p:nvPr>
        </p:nvSpPr>
        <p:spPr>
          <a:xfrm>
            <a:off x="11484746" y="6490025"/>
            <a:ext cx="326254" cy="201168"/>
          </a:xfrm>
        </p:spPr>
        <p:txBody>
          <a:bodyPr vert="horz" wrap="none" lIns="0" tIns="0" rIns="0" bIns="0" rtlCol="0" anchor="ctr">
            <a:normAutofit/>
          </a:bodyPr>
          <a:lstStyle/>
          <a:p>
            <a:pPr>
              <a:spcAft>
                <a:spcPts val="600"/>
              </a:spcAft>
            </a:pPr>
            <a:fld id="{1F90F471-3972-4120-B8B3-0237DE626C35}" type="slidenum">
              <a:rPr lang="en-US" smtClean="0"/>
              <a:pPr>
                <a:spcAft>
                  <a:spcPts val="600"/>
                </a:spcAft>
              </a:pPr>
              <a:t>32</a:t>
            </a:fld>
            <a:endParaRPr lang="en-US"/>
          </a:p>
        </p:txBody>
      </p:sp>
    </p:spTree>
    <p:extLst>
      <p:ext uri="{BB962C8B-B14F-4D97-AF65-F5344CB8AC3E}">
        <p14:creationId xmlns:p14="http://schemas.microsoft.com/office/powerpoint/2010/main" val="1445753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DBC-0023-F68C-CCE4-BC5ECEF8B439}"/>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0A67253-5701-ED1E-B254-9A1C272BC916}"/>
              </a:ext>
            </a:extLst>
          </p:cNvPr>
          <p:cNvSpPr>
            <a:spLocks noGrp="1"/>
          </p:cNvSpPr>
          <p:nvPr>
            <p:ph type="ftr" sz="quarter" idx="3"/>
          </p:nvPr>
        </p:nvSpPr>
        <p:spPr/>
        <p:txBody>
          <a:body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5E28DD90-F1A0-E93B-78DC-125E4E958CA0}"/>
              </a:ext>
            </a:extLst>
          </p:cNvPr>
          <p:cNvSpPr>
            <a:spLocks noGrp="1"/>
          </p:cNvSpPr>
          <p:nvPr>
            <p:ph type="sldNum" sz="quarter" idx="10"/>
          </p:nvPr>
        </p:nvSpPr>
        <p:spPr/>
        <p:txBody>
          <a:bodyPr/>
          <a:lstStyle/>
          <a:p>
            <a:fld id="{1F90F471-3972-4120-B8B3-0237DE626C35}" type="slidenum">
              <a:rPr lang="en-US" smtClean="0"/>
              <a:pPr/>
              <a:t>33</a:t>
            </a:fld>
            <a:endParaRPr lang="en-US" dirty="0"/>
          </a:p>
        </p:txBody>
      </p:sp>
    </p:spTree>
    <p:extLst>
      <p:ext uri="{BB962C8B-B14F-4D97-AF65-F5344CB8AC3E}">
        <p14:creationId xmlns:p14="http://schemas.microsoft.com/office/powerpoint/2010/main" val="2268787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19EF29-293C-736D-8167-EFD1802A6A21}"/>
              </a:ext>
            </a:extLst>
          </p:cNvPr>
          <p:cNvSpPr>
            <a:spLocks noGrp="1"/>
          </p:cNvSpPr>
          <p:nvPr>
            <p:ph type="title"/>
          </p:nvPr>
        </p:nvSpPr>
        <p:spPr>
          <a:xfrm>
            <a:off x="381000" y="381000"/>
            <a:ext cx="11430000" cy="990600"/>
          </a:xfrm>
        </p:spPr>
        <p:txBody>
          <a:bodyPr anchor="t">
            <a:normAutofit/>
          </a:bodyPr>
          <a:lstStyle/>
          <a:p>
            <a:r>
              <a:rPr lang="en-US" dirty="0"/>
              <a:t>DevOps Tools</a:t>
            </a:r>
          </a:p>
        </p:txBody>
      </p:sp>
      <p:pic>
        <p:nvPicPr>
          <p:cNvPr id="8" name="Picture Placeholder 7" descr="A diagram of a company&#10;&#10;Description automatically generated">
            <a:extLst>
              <a:ext uri="{FF2B5EF4-FFF2-40B4-BE49-F238E27FC236}">
                <a16:creationId xmlns:a16="http://schemas.microsoft.com/office/drawing/2014/main" id="{1A32C805-359D-3088-37EF-EE12B3D04E26}"/>
              </a:ext>
            </a:extLst>
          </p:cNvPr>
          <p:cNvPicPr>
            <a:picLocks noGrp="1" noChangeAspect="1"/>
          </p:cNvPicPr>
          <p:nvPr>
            <p:ph sz="quarter" idx="10"/>
          </p:nvPr>
        </p:nvPicPr>
        <p:blipFill>
          <a:blip r:embed="rId2"/>
          <a:stretch/>
        </p:blipFill>
        <p:spPr>
          <a:xfrm>
            <a:off x="3749358" y="1371601"/>
            <a:ext cx="4693285" cy="4940300"/>
          </a:xfrm>
          <a:noFill/>
        </p:spPr>
      </p:pic>
      <p:sp>
        <p:nvSpPr>
          <p:cNvPr id="4" name="Footer Placeholder 3">
            <a:extLst>
              <a:ext uri="{FF2B5EF4-FFF2-40B4-BE49-F238E27FC236}">
                <a16:creationId xmlns:a16="http://schemas.microsoft.com/office/drawing/2014/main" id="{82687C40-A907-D8DC-68BD-6A4F6C1DE37E}"/>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6" name="Slide Number Placeholder 5">
            <a:extLst>
              <a:ext uri="{FF2B5EF4-FFF2-40B4-BE49-F238E27FC236}">
                <a16:creationId xmlns:a16="http://schemas.microsoft.com/office/drawing/2014/main" id="{1BF85E3F-F0BE-38F1-84EC-2E8C38E7EDA2}"/>
              </a:ext>
            </a:extLst>
          </p:cNvPr>
          <p:cNvSpPr>
            <a:spLocks noGrp="1"/>
          </p:cNvSpPr>
          <p:nvPr>
            <p:ph type="sldNum" sz="quarter" idx="11"/>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4</a:t>
            </a:fld>
            <a:endParaRPr lang="en-US"/>
          </a:p>
        </p:txBody>
      </p:sp>
    </p:spTree>
    <p:extLst>
      <p:ext uri="{BB962C8B-B14F-4D97-AF65-F5344CB8AC3E}">
        <p14:creationId xmlns:p14="http://schemas.microsoft.com/office/powerpoint/2010/main" val="2268109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ist of tools on a white background&#10;&#10;Description automatically generated">
            <a:extLst>
              <a:ext uri="{FF2B5EF4-FFF2-40B4-BE49-F238E27FC236}">
                <a16:creationId xmlns:a16="http://schemas.microsoft.com/office/drawing/2014/main" id="{8C3204BC-FB20-9070-6C71-556FF2DD23CB}"/>
              </a:ext>
            </a:extLst>
          </p:cNvPr>
          <p:cNvPicPr>
            <a:picLocks noGrp="1" noChangeAspect="1"/>
          </p:cNvPicPr>
          <p:nvPr>
            <p:ph sz="quarter" idx="10"/>
          </p:nvPr>
        </p:nvPicPr>
        <p:blipFill>
          <a:blip r:embed="rId2"/>
          <a:stretch>
            <a:fillRect/>
          </a:stretch>
        </p:blipFill>
        <p:spPr>
          <a:xfrm>
            <a:off x="7658625" y="1371601"/>
            <a:ext cx="2780248" cy="4502426"/>
          </a:xfrm>
          <a:noFill/>
        </p:spPr>
      </p:pic>
      <p:sp>
        <p:nvSpPr>
          <p:cNvPr id="2" name="Title 1">
            <a:extLst>
              <a:ext uri="{FF2B5EF4-FFF2-40B4-BE49-F238E27FC236}">
                <a16:creationId xmlns:a16="http://schemas.microsoft.com/office/drawing/2014/main" id="{27F92759-2E79-4707-45F4-322265C2D637}"/>
              </a:ext>
            </a:extLst>
          </p:cNvPr>
          <p:cNvSpPr>
            <a:spLocks noGrp="1"/>
          </p:cNvSpPr>
          <p:nvPr>
            <p:ph type="title"/>
          </p:nvPr>
        </p:nvSpPr>
        <p:spPr>
          <a:xfrm>
            <a:off x="381001" y="1371601"/>
            <a:ext cx="5524499" cy="1632856"/>
          </a:xfrm>
        </p:spPr>
        <p:txBody>
          <a:bodyPr anchor="t">
            <a:normAutofit/>
          </a:bodyPr>
          <a:lstStyle/>
          <a:p>
            <a:r>
              <a:rPr lang="en-US" dirty="0"/>
              <a:t>List of DevOps Tools</a:t>
            </a:r>
          </a:p>
        </p:txBody>
      </p:sp>
      <p:sp>
        <p:nvSpPr>
          <p:cNvPr id="3" name="Footer Placeholder 2">
            <a:extLst>
              <a:ext uri="{FF2B5EF4-FFF2-40B4-BE49-F238E27FC236}">
                <a16:creationId xmlns:a16="http://schemas.microsoft.com/office/drawing/2014/main" id="{352E7EFA-C55E-F7F4-A80E-D72C8B86A639}"/>
              </a:ext>
            </a:extLst>
          </p:cNvPr>
          <p:cNvSpPr>
            <a:spLocks noGrp="1"/>
          </p:cNvSpPr>
          <p:nvPr>
            <p:ph type="ftr" sz="quarter" idx="3"/>
          </p:nvPr>
        </p:nvSpPr>
        <p:spPr>
          <a:xfrm>
            <a:off x="7315200" y="6488234"/>
            <a:ext cx="4114800" cy="198318"/>
          </a:xfrm>
        </p:spPr>
        <p:txBody>
          <a:bodyPr wrap="square" anchor="ctr">
            <a:normAutofit/>
          </a:bodyPr>
          <a:lstStyle/>
          <a:p>
            <a:pPr defTabSz="228600">
              <a:spcAft>
                <a:spcPts val="1200"/>
              </a:spcAft>
              <a:defRPr/>
            </a:pPr>
            <a:r>
              <a:rPr lang="en-GB"/>
              <a:t>Copyright © 2021 Accenture. All rights reserved.</a:t>
            </a:r>
          </a:p>
        </p:txBody>
      </p:sp>
      <p:sp>
        <p:nvSpPr>
          <p:cNvPr id="4" name="Slide Number Placeholder 3">
            <a:extLst>
              <a:ext uri="{FF2B5EF4-FFF2-40B4-BE49-F238E27FC236}">
                <a16:creationId xmlns:a16="http://schemas.microsoft.com/office/drawing/2014/main" id="{F8BB489C-116A-4D03-F2FB-80CCB142E924}"/>
              </a:ext>
            </a:extLst>
          </p:cNvPr>
          <p:cNvSpPr>
            <a:spLocks noGrp="1"/>
          </p:cNvSpPr>
          <p:nvPr>
            <p:ph type="sldNum" sz="quarter" idx="15"/>
          </p:nvPr>
        </p:nvSpPr>
        <p:spPr>
          <a:xfrm>
            <a:off x="11484746" y="6490025"/>
            <a:ext cx="326254" cy="201168"/>
          </a:xfrm>
        </p:spPr>
        <p:txBody>
          <a:bodyPr wrap="none" anchor="ctr">
            <a:normAutofit/>
          </a:bodyPr>
          <a:lstStyle/>
          <a:p>
            <a:pPr>
              <a:spcAft>
                <a:spcPts val="600"/>
              </a:spcAft>
            </a:pPr>
            <a:fld id="{1F90F471-3972-4120-B8B3-0237DE626C35}" type="slidenum">
              <a:rPr lang="en-US" smtClean="0"/>
              <a:pPr>
                <a:spcAft>
                  <a:spcPts val="600"/>
                </a:spcAft>
              </a:pPr>
              <a:t>5</a:t>
            </a:fld>
            <a:endParaRPr lang="en-US"/>
          </a:p>
        </p:txBody>
      </p:sp>
      <p:pic>
        <p:nvPicPr>
          <p:cNvPr id="7" name="Picture 6" descr="A diagram of a software development process&#10;&#10;Description automatically generated">
            <a:extLst>
              <a:ext uri="{FF2B5EF4-FFF2-40B4-BE49-F238E27FC236}">
                <a16:creationId xmlns:a16="http://schemas.microsoft.com/office/drawing/2014/main" id="{563D4004-441F-D487-6C58-7AFBE7356574}"/>
              </a:ext>
            </a:extLst>
          </p:cNvPr>
          <p:cNvPicPr>
            <a:picLocks noChangeAspect="1"/>
          </p:cNvPicPr>
          <p:nvPr/>
        </p:nvPicPr>
        <p:blipFill>
          <a:blip r:embed="rId3"/>
          <a:stretch>
            <a:fillRect/>
          </a:stretch>
        </p:blipFill>
        <p:spPr>
          <a:xfrm>
            <a:off x="297420" y="2200061"/>
            <a:ext cx="6611273" cy="3772426"/>
          </a:xfrm>
          <a:prstGeom prst="rect">
            <a:avLst/>
          </a:prstGeom>
        </p:spPr>
      </p:pic>
    </p:spTree>
    <p:extLst>
      <p:ext uri="{BB962C8B-B14F-4D97-AF65-F5344CB8AC3E}">
        <p14:creationId xmlns:p14="http://schemas.microsoft.com/office/powerpoint/2010/main" val="181418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purple circle with text&#10;&#10;Description automatically generated">
            <a:extLst>
              <a:ext uri="{FF2B5EF4-FFF2-40B4-BE49-F238E27FC236}">
                <a16:creationId xmlns:a16="http://schemas.microsoft.com/office/drawing/2014/main" id="{F6E9144D-6748-0C5F-5BE2-0295CF7C3750}"/>
              </a:ext>
            </a:extLst>
          </p:cNvPr>
          <p:cNvPicPr>
            <a:picLocks noChangeAspect="1"/>
          </p:cNvPicPr>
          <p:nvPr/>
        </p:nvPicPr>
        <p:blipFill>
          <a:blip r:embed="rId2"/>
          <a:stretch>
            <a:fillRect/>
          </a:stretch>
        </p:blipFill>
        <p:spPr>
          <a:xfrm>
            <a:off x="3576566" y="68263"/>
            <a:ext cx="6061217"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6</a:t>
            </a:fld>
            <a:endParaRPr lang="en-US"/>
          </a:p>
        </p:txBody>
      </p:sp>
    </p:spTree>
    <p:extLst>
      <p:ext uri="{BB962C8B-B14F-4D97-AF65-F5344CB8AC3E}">
        <p14:creationId xmlns:p14="http://schemas.microsoft.com/office/powerpoint/2010/main" val="4250522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loud&#10;&#10;Description automatically generated">
            <a:extLst>
              <a:ext uri="{FF2B5EF4-FFF2-40B4-BE49-F238E27FC236}">
                <a16:creationId xmlns:a16="http://schemas.microsoft.com/office/drawing/2014/main" id="{C5DC4853-253A-7ACA-9837-2BE541CB056E}"/>
              </a:ext>
            </a:extLst>
          </p:cNvPr>
          <p:cNvPicPr>
            <a:picLocks noChangeAspect="1"/>
          </p:cNvPicPr>
          <p:nvPr/>
        </p:nvPicPr>
        <p:blipFill>
          <a:blip r:embed="rId2"/>
          <a:stretch>
            <a:fillRect/>
          </a:stretch>
        </p:blipFill>
        <p:spPr>
          <a:xfrm>
            <a:off x="3417816" y="68263"/>
            <a:ext cx="6378718"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7</a:t>
            </a:fld>
            <a:endParaRPr lang="en-US"/>
          </a:p>
        </p:txBody>
      </p:sp>
    </p:spTree>
    <p:extLst>
      <p:ext uri="{BB962C8B-B14F-4D97-AF65-F5344CB8AC3E}">
        <p14:creationId xmlns:p14="http://schemas.microsoft.com/office/powerpoint/2010/main" val="317787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character sitting at a computer&#10;&#10;Description automatically generated">
            <a:extLst>
              <a:ext uri="{FF2B5EF4-FFF2-40B4-BE49-F238E27FC236}">
                <a16:creationId xmlns:a16="http://schemas.microsoft.com/office/drawing/2014/main" id="{64C676E7-9556-3EFB-43DD-541CDB713EB2}"/>
              </a:ext>
            </a:extLst>
          </p:cNvPr>
          <p:cNvPicPr>
            <a:picLocks noChangeAspect="1"/>
          </p:cNvPicPr>
          <p:nvPr/>
        </p:nvPicPr>
        <p:blipFill>
          <a:blip r:embed="rId2"/>
          <a:stretch>
            <a:fillRect/>
          </a:stretch>
        </p:blipFill>
        <p:spPr>
          <a:xfrm>
            <a:off x="3671768" y="68263"/>
            <a:ext cx="5870813" cy="6346825"/>
          </a:xfrm>
          <a:prstGeom prst="rect">
            <a:avLst/>
          </a:prstGeom>
          <a:noFill/>
        </p:spPr>
      </p:pic>
      <p:sp>
        <p:nvSpPr>
          <p:cNvPr id="2" name="Footer Placeholder 1">
            <a:extLst>
              <a:ext uri="{FF2B5EF4-FFF2-40B4-BE49-F238E27FC236}">
                <a16:creationId xmlns:a16="http://schemas.microsoft.com/office/drawing/2014/main" id="{BBA7D2E0-1A38-4929-1813-F752E104404A}"/>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2CF2D92B-561E-FBD2-361D-2DB32041BCAF}"/>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8</a:t>
            </a:fld>
            <a:endParaRPr lang="en-US"/>
          </a:p>
        </p:txBody>
      </p:sp>
    </p:spTree>
    <p:extLst>
      <p:ext uri="{BB962C8B-B14F-4D97-AF65-F5344CB8AC3E}">
        <p14:creationId xmlns:p14="http://schemas.microsoft.com/office/powerpoint/2010/main" val="3660659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DF6C0562-CA62-E436-BE1B-7FFF272258C4}"/>
              </a:ext>
            </a:extLst>
          </p:cNvPr>
          <p:cNvPicPr>
            <a:picLocks noChangeAspect="1"/>
          </p:cNvPicPr>
          <p:nvPr/>
        </p:nvPicPr>
        <p:blipFill>
          <a:blip r:embed="rId2"/>
          <a:stretch>
            <a:fillRect/>
          </a:stretch>
        </p:blipFill>
        <p:spPr>
          <a:xfrm>
            <a:off x="3536898" y="68263"/>
            <a:ext cx="6140553" cy="6346825"/>
          </a:xfrm>
          <a:prstGeom prst="rect">
            <a:avLst/>
          </a:prstGeom>
          <a:noFill/>
        </p:spPr>
      </p:pic>
      <p:sp>
        <p:nvSpPr>
          <p:cNvPr id="2" name="Footer Placeholder 1">
            <a:extLst>
              <a:ext uri="{FF2B5EF4-FFF2-40B4-BE49-F238E27FC236}">
                <a16:creationId xmlns:a16="http://schemas.microsoft.com/office/drawing/2014/main" id="{0A433596-65B2-421C-494B-161540F3AE22}"/>
              </a:ext>
            </a:extLst>
          </p:cNvPr>
          <p:cNvSpPr>
            <a:spLocks noGrp="1"/>
          </p:cNvSpPr>
          <p:nvPr>
            <p:ph type="ftr" sz="quarter" idx="4294967295"/>
          </p:nvPr>
        </p:nvSpPr>
        <p:spPr>
          <a:xfrm>
            <a:off x="7315200" y="6488234"/>
            <a:ext cx="4114800" cy="198318"/>
          </a:xfrm>
        </p:spPr>
        <p:txBody>
          <a:bodyPr/>
          <a:lstStyle/>
          <a:p>
            <a:pPr algn="r" defTabSz="228600">
              <a:spcAft>
                <a:spcPts val="1200"/>
              </a:spcAft>
              <a:defRPr/>
            </a:pPr>
            <a:r>
              <a:rPr lang="en-GB"/>
              <a:t>Copyright © 2021 Accenture. All rights reserved.</a:t>
            </a:r>
            <a:endParaRPr lang="en-GB" dirty="0"/>
          </a:p>
        </p:txBody>
      </p:sp>
      <p:sp>
        <p:nvSpPr>
          <p:cNvPr id="3" name="Slide Number Placeholder 2" hidden="1">
            <a:extLst>
              <a:ext uri="{FF2B5EF4-FFF2-40B4-BE49-F238E27FC236}">
                <a16:creationId xmlns:a16="http://schemas.microsoft.com/office/drawing/2014/main" id="{13C9CAAE-1717-F04D-7938-6BF5BB591502}"/>
              </a:ext>
            </a:extLst>
          </p:cNvPr>
          <p:cNvSpPr>
            <a:spLocks noGrp="1"/>
          </p:cNvSpPr>
          <p:nvPr>
            <p:ph type="sldNum" sz="quarter" idx="4294967295"/>
          </p:nvPr>
        </p:nvSpPr>
        <p:spPr>
          <a:xfrm>
            <a:off x="11484746" y="6490025"/>
            <a:ext cx="326254" cy="201168"/>
          </a:xfrm>
        </p:spPr>
        <p:txBody>
          <a:bodyPr/>
          <a:lstStyle/>
          <a:p>
            <a:pPr>
              <a:spcAft>
                <a:spcPts val="600"/>
              </a:spcAft>
            </a:pPr>
            <a:fld id="{1F90F471-3972-4120-B8B3-0237DE626C35}" type="slidenum">
              <a:rPr lang="en-US" smtClean="0"/>
              <a:pPr>
                <a:spcAft>
                  <a:spcPts val="600"/>
                </a:spcAft>
              </a:pPr>
              <a:t>9</a:t>
            </a:fld>
            <a:endParaRPr lang="en-US"/>
          </a:p>
        </p:txBody>
      </p:sp>
    </p:spTree>
    <p:extLst>
      <p:ext uri="{BB962C8B-B14F-4D97-AF65-F5344CB8AC3E}">
        <p14:creationId xmlns:p14="http://schemas.microsoft.com/office/powerpoint/2010/main" val="3615565342"/>
      </p:ext>
    </p:extLst>
  </p:cSld>
  <p:clrMapOvr>
    <a:masterClrMapping/>
  </p:clrMapOvr>
</p:sld>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Tmplt_Graphik_210225_Fixed_Accessible.potx" id="{80BF15C9-A5DA-472C-9F1E-82F4EBB43D59}" vid="{02DD174B-CE7A-418B-90DA-AC9D16AAE59C}"/>
    </a:ext>
  </a:extLst>
</a:theme>
</file>

<file path=ppt/theme/theme2.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9EF807C2354943A31A31FB9E6B8A38" ma:contentTypeVersion="2" ma:contentTypeDescription="Create a new document." ma:contentTypeScope="" ma:versionID="f03a519f31e72ece704f842ab0e4ba72">
  <xsd:schema xmlns:xsd="http://www.w3.org/2001/XMLSchema" xmlns:xs="http://www.w3.org/2001/XMLSchema" xmlns:p="http://schemas.microsoft.com/office/2006/metadata/properties" xmlns:ns2="5d757215-fbc3-4533-822f-84ec73f97a40" targetNamespace="http://schemas.microsoft.com/office/2006/metadata/properties" ma:root="true" ma:fieldsID="1cb72d0557a9ded9ba0b46b2c3d18190" ns2:_="">
    <xsd:import namespace="5d757215-fbc3-4533-822f-84ec73f97a4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57215-fbc3-4533-822f-84ec73f97a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2.xml><?xml version="1.0" encoding="utf-8"?>
<ds:datastoreItem xmlns:ds="http://schemas.openxmlformats.org/officeDocument/2006/customXml" ds:itemID="{CFB95095-D3DE-4DE5-BB17-E1EF8BB262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757215-fbc3-4533-822f-84ec73f97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BFFC05-B2F6-4CED-BE65-F75B1EB7AD7B}">
  <ds:schemaRefs>
    <ds:schemaRef ds:uri="http://purl.org/dc/dcmitype/"/>
    <ds:schemaRef ds:uri="http://purl.org/dc/terms/"/>
    <ds:schemaRef ds:uri="http://purl.org/dc/elements/1.1/"/>
    <ds:schemaRef ds:uri="http://schemas.microsoft.com/office/2006/metadata/properties"/>
    <ds:schemaRef ds:uri="http://schemas.microsoft.com/office/2006/documentManagement/types"/>
    <ds:schemaRef ds:uri="f09dec34-126f-4759-b06d-a920de720ce4"/>
    <ds:schemaRef ds:uri="http://schemas.openxmlformats.org/package/2006/metadata/core-properties"/>
    <ds:schemaRef ds:uri="http://schemas.microsoft.com/office/infopath/2007/PartnerControls"/>
    <ds:schemaRef ds:uri="17c09f85-56e7-4417-b5d2-7fa4154de31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Acc_PPT_Template_Graphik</Template>
  <TotalTime>5261</TotalTime>
  <Words>1328</Words>
  <Application>Microsoft Office PowerPoint</Application>
  <PresentationFormat>Widescreen</PresentationFormat>
  <Paragraphs>132</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Graphik</vt:lpstr>
      <vt:lpstr>GT Sectra Fine Rg</vt:lpstr>
      <vt:lpstr>Lato</vt:lpstr>
      <vt:lpstr>System Font</vt:lpstr>
      <vt:lpstr>Accenture 2020</vt:lpstr>
      <vt:lpstr>DevOps Roadmap</vt:lpstr>
      <vt:lpstr>What is DevOps</vt:lpstr>
      <vt:lpstr>PowerPoint Presentation</vt:lpstr>
      <vt:lpstr>DevOps Tools</vt:lpstr>
      <vt:lpstr>List of DevOps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CI/CD   </vt:lpstr>
      <vt:lpstr>PowerPoint Presentation</vt:lpstr>
      <vt:lpstr>PowerPoint Presentation</vt:lpstr>
      <vt:lpstr>PowerPoint Presentation</vt:lpstr>
      <vt:lpstr>CI vs Cont.Delivery vs Cont.Deployments</vt:lpstr>
      <vt:lpstr>PowerPoint Presentation</vt:lpstr>
      <vt:lpstr>What is Jenkins Pipeline?</vt:lpstr>
      <vt:lpstr>Building &amp; Deploying software with Jenkins</vt:lpstr>
      <vt:lpstr>Building &amp; Deploying software with Jenkins</vt:lpstr>
      <vt:lpstr>Integrate Jenkins with other tools</vt:lpstr>
      <vt:lpstr>Types of Jenkins Pipelines</vt:lpstr>
      <vt:lpstr>Jenkinsfile (Declarative Pipeline)</vt:lpstr>
      <vt:lpstr>PowerPoint Presentation</vt:lpstr>
      <vt:lpstr>Git Branching and Merging </vt:lpstr>
      <vt:lpstr>Branch Naming Strategies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this template</dc:title>
  <dc:subject>Accenture PowerPoint Template 16x9 Graphik</dc:subject>
  <dc:creator>Kusumba, Vishnu</dc:creator>
  <cp:lastModifiedBy>Kusumba, Vishnu</cp:lastModifiedBy>
  <cp:revision>17</cp:revision>
  <cp:lastPrinted>2020-11-17T04:05:48Z</cp:lastPrinted>
  <dcterms:created xsi:type="dcterms:W3CDTF">2023-08-08T15:54:56Z</dcterms:created>
  <dcterms:modified xsi:type="dcterms:W3CDTF">2023-09-04T10:29:49Z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0x010100339EF807C2354943A31A31FB9E6B8A38</vt:lpwstr>
  </property>
</Properties>
</file>